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9" r:id="rId3"/>
    <p:sldId id="257" r:id="rId4"/>
    <p:sldId id="263" r:id="rId5"/>
    <p:sldId id="262" r:id="rId6"/>
    <p:sldId id="267" r:id="rId7"/>
    <p:sldId id="268" r:id="rId8"/>
    <p:sldId id="269" r:id="rId9"/>
    <p:sldId id="261" r:id="rId10"/>
    <p:sldId id="270" r:id="rId11"/>
    <p:sldId id="271" r:id="rId12"/>
    <p:sldId id="272" r:id="rId13"/>
    <p:sldId id="275" r:id="rId14"/>
    <p:sldId id="278" r:id="rId15"/>
    <p:sldId id="280" r:id="rId16"/>
    <p:sldId id="282" r:id="rId17"/>
    <p:sldId id="283" r:id="rId18"/>
    <p:sldId id="284" r:id="rId19"/>
    <p:sldId id="285" r:id="rId20"/>
    <p:sldId id="286" r:id="rId21"/>
    <p:sldId id="287" r:id="rId22"/>
    <p:sldId id="288" r:id="rId23"/>
    <p:sldId id="260"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214C81"/>
    <a:srgbClr val="0F054B"/>
    <a:srgbClr val="0000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DDACE0-ED8C-410B-BBA3-D0DD6AAEE6DB}" type="datetimeFigureOut">
              <a:rPr lang="en-US" smtClean="0"/>
              <a:pPr/>
              <a:t>25/03/2021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653D5C-9B6A-41BF-8D4D-0920AFA3094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25/03/2021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25/03/2021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25/03/2021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25/03/2021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25/03/2021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25/03/2021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25/03/2021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GM\Desktop\nklc-logo 1.png"/>
          <p:cNvPicPr>
            <a:picLocks noChangeAspect="1" noChangeArrowheads="1"/>
          </p:cNvPicPr>
          <p:nvPr/>
        </p:nvPicPr>
        <p:blipFill>
          <a:blip r:embed="rId2"/>
          <a:srcRect/>
          <a:stretch>
            <a:fillRect/>
          </a:stretch>
        </p:blipFill>
        <p:spPr bwMode="auto">
          <a:xfrm>
            <a:off x="1219200" y="1752600"/>
            <a:ext cx="6667500" cy="26670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066800"/>
            <a:ext cx="4267200" cy="3505200"/>
          </a:xfrm>
        </p:spPr>
        <p:txBody>
          <a:bodyPr>
            <a:normAutofit fontScale="90000"/>
          </a:bodyPr>
          <a:lstStyle/>
          <a:p>
            <a:pPr algn="l"/>
            <a:r>
              <a:rPr lang="en-US" sz="3200" b="1" dirty="0" smtClean="0">
                <a:solidFill>
                  <a:schemeClr val="bg1"/>
                </a:solidFill>
              </a:rPr>
              <a:t>COMMERCIAL COMPLEX</a:t>
            </a:r>
            <a:br>
              <a:rPr lang="en-US" sz="3200" b="1" dirty="0" smtClean="0">
                <a:solidFill>
                  <a:schemeClr val="bg1"/>
                </a:solidFill>
              </a:rPr>
            </a:br>
            <a:r>
              <a:rPr lang="en-US" sz="3200" b="1" dirty="0" smtClean="0">
                <a:solidFill>
                  <a:schemeClr val="bg1"/>
                </a:solidFill>
              </a:rPr>
              <a:t>CYBER EDIFICE</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GACHIBOWLI</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sp>
        <p:nvSpPr>
          <p:cNvPr id="6" name="TextBox 5"/>
          <p:cNvSpPr txBox="1"/>
          <p:nvPr/>
        </p:nvSpPr>
        <p:spPr>
          <a:xfrm>
            <a:off x="5638800" y="4876800"/>
            <a:ext cx="16764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smtClean="0">
                <a:solidFill>
                  <a:schemeClr val="bg2">
                    <a:lumMod val="75000"/>
                  </a:schemeClr>
                </a:solidFill>
              </a:rPr>
              <a:t>CYBER EDIFICE at GACHIBOWLI</a:t>
            </a:r>
          </a:p>
        </p:txBody>
      </p:sp>
      <p:pic>
        <p:nvPicPr>
          <p:cNvPr id="4098" name="Picture 2" descr="C:\Users\GM\Desktop\CYBER EDIFICE.jpg"/>
          <p:cNvPicPr>
            <a:picLocks noChangeAspect="1" noChangeArrowheads="1"/>
          </p:cNvPicPr>
          <p:nvPr/>
        </p:nvPicPr>
        <p:blipFill>
          <a:blip r:embed="rId3"/>
          <a:srcRect/>
          <a:stretch>
            <a:fillRect/>
          </a:stretch>
        </p:blipFill>
        <p:spPr bwMode="auto">
          <a:xfrm>
            <a:off x="3124200" y="1752600"/>
            <a:ext cx="5365750"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5029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066800"/>
            <a:ext cx="4343400" cy="3276600"/>
          </a:xfrm>
        </p:spPr>
        <p:txBody>
          <a:bodyPr>
            <a:normAutofit fontScale="90000"/>
          </a:bodyPr>
          <a:lstStyle/>
          <a:p>
            <a:pPr algn="l"/>
            <a:r>
              <a:rPr lang="en-US" sz="3200" b="1" dirty="0" smtClean="0">
                <a:solidFill>
                  <a:schemeClr val="bg1"/>
                </a:solidFill>
              </a:rPr>
              <a:t>COMMERCIAL COMPLEX</a:t>
            </a:r>
            <a:br>
              <a:rPr lang="en-US" sz="3200" b="1" dirty="0" smtClean="0">
                <a:solidFill>
                  <a:schemeClr val="bg1"/>
                </a:solidFill>
              </a:rPr>
            </a:br>
            <a:r>
              <a:rPr lang="en-US" sz="3200" b="1" dirty="0" smtClean="0">
                <a:solidFill>
                  <a:schemeClr val="bg1"/>
                </a:solidFill>
              </a:rPr>
              <a:t>TARAMANDAL</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IQBAL MINAR CIRCLE, SAIFABAD</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1026" name="Picture 2" descr="C:\Users\GM\Desktop\TARAMANDAL COMPLEX.jpg"/>
          <p:cNvPicPr>
            <a:picLocks noChangeAspect="1" noChangeArrowheads="1"/>
          </p:cNvPicPr>
          <p:nvPr/>
        </p:nvPicPr>
        <p:blipFill>
          <a:blip r:embed="rId3"/>
          <a:srcRect/>
          <a:stretch>
            <a:fillRect/>
          </a:stretch>
        </p:blipFill>
        <p:spPr bwMode="auto">
          <a:xfrm>
            <a:off x="3657600" y="1676400"/>
            <a:ext cx="4997450" cy="403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5029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066800"/>
            <a:ext cx="4267200" cy="3581400"/>
          </a:xfrm>
        </p:spPr>
        <p:txBody>
          <a:bodyPr>
            <a:normAutofit fontScale="90000"/>
          </a:bodyPr>
          <a:lstStyle/>
          <a:p>
            <a:pPr algn="l"/>
            <a:r>
              <a:rPr lang="en-US" sz="3200" b="1" dirty="0" smtClean="0">
                <a:solidFill>
                  <a:schemeClr val="bg1"/>
                </a:solidFill>
              </a:rPr>
              <a:t>COMMERCIAL COMPLEX</a:t>
            </a:r>
            <a:br>
              <a:rPr lang="en-US" sz="3200" b="1" dirty="0" smtClean="0">
                <a:solidFill>
                  <a:schemeClr val="bg1"/>
                </a:solidFill>
              </a:rPr>
            </a:br>
            <a:r>
              <a:rPr lang="en-US" sz="3200" b="1" dirty="0" smtClean="0">
                <a:solidFill>
                  <a:schemeClr val="bg1"/>
                </a:solidFill>
              </a:rPr>
              <a:t>GOLDEN EDIFICE</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KHAIRTABAD X ROADS</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2051" name="Picture 3" descr="C:\Users\GM\Desktop\GOLDEN EDIFICE.jpeg"/>
          <p:cNvPicPr>
            <a:picLocks noChangeAspect="1" noChangeArrowheads="1"/>
          </p:cNvPicPr>
          <p:nvPr/>
        </p:nvPicPr>
        <p:blipFill>
          <a:blip r:embed="rId3"/>
          <a:srcRect/>
          <a:stretch>
            <a:fillRect/>
          </a:stretch>
        </p:blipFill>
        <p:spPr bwMode="auto">
          <a:xfrm>
            <a:off x="3276600" y="1828800"/>
            <a:ext cx="5410200" cy="4191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5029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066800"/>
            <a:ext cx="4267200" cy="3124200"/>
          </a:xfrm>
        </p:spPr>
        <p:txBody>
          <a:bodyPr>
            <a:normAutofit fontScale="90000"/>
          </a:bodyPr>
          <a:lstStyle/>
          <a:p>
            <a:pPr algn="l"/>
            <a:r>
              <a:rPr lang="en-US" sz="3200" b="1" dirty="0" smtClean="0">
                <a:solidFill>
                  <a:schemeClr val="bg1"/>
                </a:solidFill>
              </a:rPr>
              <a:t>COMMERCIAL COMPLEX</a:t>
            </a:r>
            <a:br>
              <a:rPr lang="en-US" sz="3200" b="1" dirty="0" smtClean="0">
                <a:solidFill>
                  <a:schemeClr val="bg1"/>
                </a:solidFill>
              </a:rPr>
            </a:br>
            <a:r>
              <a:rPr lang="en-US" sz="3200" b="1" dirty="0" smtClean="0">
                <a:solidFill>
                  <a:schemeClr val="bg1"/>
                </a:solidFill>
              </a:rPr>
              <a:t>SURYALOK</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GUNFOUNDRY, ABIDS</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19457" name="Picture 1" descr="C:\Users\GM\Desktop\SURYALOK.jpg"/>
          <p:cNvPicPr>
            <a:picLocks noChangeAspect="1" noChangeArrowheads="1"/>
          </p:cNvPicPr>
          <p:nvPr/>
        </p:nvPicPr>
        <p:blipFill>
          <a:blip r:embed="rId3"/>
          <a:srcRect/>
          <a:stretch>
            <a:fillRect/>
          </a:stretch>
        </p:blipFill>
        <p:spPr bwMode="auto">
          <a:xfrm>
            <a:off x="2971800" y="1828800"/>
            <a:ext cx="5562601" cy="426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COMPLETEDBY THE GROUP</a:t>
            </a:r>
            <a:endParaRPr lang="en-US" sz="2400" b="1" dirty="0"/>
          </a:p>
        </p:txBody>
      </p:sp>
      <p:sp>
        <p:nvSpPr>
          <p:cNvPr id="4" name="Title 1"/>
          <p:cNvSpPr>
            <a:spLocks noGrp="1"/>
          </p:cNvSpPr>
          <p:nvPr>
            <p:ph type="ctrTitle"/>
          </p:nvPr>
        </p:nvSpPr>
        <p:spPr>
          <a:xfrm>
            <a:off x="381000" y="1066800"/>
            <a:ext cx="3962400" cy="3581400"/>
          </a:xfrm>
        </p:spPr>
        <p:txBody>
          <a:bodyPr>
            <a:normAutofit fontScale="90000"/>
          </a:bodyPr>
          <a:lstStyle/>
          <a:p>
            <a:pPr algn="l"/>
            <a:r>
              <a:rPr lang="en-US" sz="3200" b="1" dirty="0" smtClean="0">
                <a:solidFill>
                  <a:schemeClr val="bg1"/>
                </a:solidFill>
              </a:rPr>
              <a:t>RESIDENTIAL COMPLEX</a:t>
            </a:r>
            <a:br>
              <a:rPr lang="en-US" sz="3200" b="1" dirty="0" smtClean="0">
                <a:solidFill>
                  <a:schemeClr val="bg1"/>
                </a:solidFill>
              </a:rPr>
            </a:br>
            <a:r>
              <a:rPr lang="en-US" sz="3200" b="1" dirty="0" smtClean="0">
                <a:solidFill>
                  <a:schemeClr val="bg1"/>
                </a:solidFill>
              </a:rPr>
              <a:t>VILLA HIEGHTS</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BEGUMPET</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16385" name="Picture 1" descr="C:\Users\GM\Desktop\villa-heights1.jpg"/>
          <p:cNvPicPr>
            <a:picLocks noChangeAspect="1" noChangeArrowheads="1"/>
          </p:cNvPicPr>
          <p:nvPr/>
        </p:nvPicPr>
        <p:blipFill>
          <a:blip r:embed="rId3"/>
          <a:srcRect/>
          <a:stretch>
            <a:fillRect/>
          </a:stretch>
        </p:blipFill>
        <p:spPr bwMode="auto">
          <a:xfrm>
            <a:off x="6019800" y="1752600"/>
            <a:ext cx="2743200" cy="4724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386" name="Picture 2" descr="C:\Users\GM\Desktop\villa-heights3.jpg"/>
          <p:cNvPicPr>
            <a:picLocks noChangeAspect="1" noChangeArrowheads="1"/>
          </p:cNvPicPr>
          <p:nvPr/>
        </p:nvPicPr>
        <p:blipFill>
          <a:blip r:embed="rId4"/>
          <a:srcRect/>
          <a:stretch>
            <a:fillRect/>
          </a:stretch>
        </p:blipFill>
        <p:spPr bwMode="auto">
          <a:xfrm>
            <a:off x="2895600" y="1752600"/>
            <a:ext cx="2971800" cy="4724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447800"/>
            <a:ext cx="4876800" cy="2590800"/>
          </a:xfrm>
        </p:spPr>
        <p:txBody>
          <a:bodyPr>
            <a:normAutofit fontScale="90000"/>
          </a:bodyPr>
          <a:lstStyle/>
          <a:p>
            <a:pPr algn="l"/>
            <a:r>
              <a:rPr lang="en-US" sz="3200" b="1" dirty="0" smtClean="0">
                <a:solidFill>
                  <a:schemeClr val="bg1"/>
                </a:solidFill>
              </a:rPr>
              <a:t/>
            </a:r>
            <a:br>
              <a:rPr lang="en-US" sz="3200" b="1" dirty="0" smtClean="0">
                <a:solidFill>
                  <a:schemeClr val="bg1"/>
                </a:solidFill>
              </a:rPr>
            </a:br>
            <a:r>
              <a:rPr lang="en-US" sz="3200" b="1" dirty="0" smtClean="0">
                <a:solidFill>
                  <a:schemeClr val="bg1"/>
                </a:solidFill>
              </a:rPr>
              <a:t>GATED COMMUNITY VILLAS</a:t>
            </a:r>
            <a:br>
              <a:rPr lang="en-US" sz="3200" b="1" dirty="0" smtClean="0">
                <a:solidFill>
                  <a:schemeClr val="bg1"/>
                </a:solidFill>
              </a:rPr>
            </a:br>
            <a:r>
              <a:rPr lang="en-US" sz="3200" b="1" dirty="0" smtClean="0">
                <a:solidFill>
                  <a:schemeClr val="bg1"/>
                </a:solidFill>
              </a:rPr>
              <a:t>QUITE LANDS</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GACHIBOWLI</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t> </a:t>
            </a: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13313" name="Picture 1" descr="C:\Users\GM\Desktop\download (.jpg"/>
          <p:cNvPicPr>
            <a:picLocks noChangeAspect="1" noChangeArrowheads="1"/>
          </p:cNvPicPr>
          <p:nvPr/>
        </p:nvPicPr>
        <p:blipFill>
          <a:blip r:embed="rId3"/>
          <a:srcRect/>
          <a:stretch>
            <a:fillRect/>
          </a:stretch>
        </p:blipFill>
        <p:spPr bwMode="auto">
          <a:xfrm>
            <a:off x="2971800" y="1905000"/>
            <a:ext cx="2743200" cy="175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4" name="Picture 2" descr="C:\Users\GM\Desktop\download (2).jpg"/>
          <p:cNvPicPr>
            <a:picLocks noChangeAspect="1" noChangeArrowheads="1"/>
          </p:cNvPicPr>
          <p:nvPr/>
        </p:nvPicPr>
        <p:blipFill>
          <a:blip r:embed="rId4"/>
          <a:srcRect/>
          <a:stretch>
            <a:fillRect/>
          </a:stretch>
        </p:blipFill>
        <p:spPr bwMode="auto">
          <a:xfrm>
            <a:off x="5867400" y="1905000"/>
            <a:ext cx="2819400" cy="175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5" name="Picture 3" descr="C:\Users\GM\Desktop\download (3).jpg"/>
          <p:cNvPicPr>
            <a:picLocks noChangeAspect="1" noChangeArrowheads="1"/>
          </p:cNvPicPr>
          <p:nvPr/>
        </p:nvPicPr>
        <p:blipFill>
          <a:blip r:embed="rId5"/>
          <a:srcRect/>
          <a:stretch>
            <a:fillRect/>
          </a:stretch>
        </p:blipFill>
        <p:spPr bwMode="auto">
          <a:xfrm>
            <a:off x="2971800" y="3810000"/>
            <a:ext cx="2743200" cy="2209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6" name="Picture 4" descr="C:\Users\GM\Desktop\download (4).jpg"/>
          <p:cNvPicPr>
            <a:picLocks noChangeAspect="1" noChangeArrowheads="1"/>
          </p:cNvPicPr>
          <p:nvPr/>
        </p:nvPicPr>
        <p:blipFill>
          <a:blip r:embed="rId6"/>
          <a:srcRect/>
          <a:stretch>
            <a:fillRect/>
          </a:stretch>
        </p:blipFill>
        <p:spPr bwMode="auto">
          <a:xfrm>
            <a:off x="5867400" y="3810000"/>
            <a:ext cx="2781300" cy="2209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066800"/>
            <a:ext cx="4572000" cy="3124200"/>
          </a:xfrm>
        </p:spPr>
        <p:txBody>
          <a:bodyPr>
            <a:normAutofit fontScale="90000"/>
          </a:bodyPr>
          <a:lstStyle/>
          <a:p>
            <a:pPr algn="l"/>
            <a:r>
              <a:rPr lang="en-US" sz="3200" b="1" dirty="0" smtClean="0">
                <a:solidFill>
                  <a:schemeClr val="bg1"/>
                </a:solidFill>
              </a:rPr>
              <a:t>GATED COMMUNITY VILLAS</a:t>
            </a:r>
            <a:br>
              <a:rPr lang="en-US" sz="3200" b="1" dirty="0" smtClean="0">
                <a:solidFill>
                  <a:schemeClr val="bg1"/>
                </a:solidFill>
              </a:rPr>
            </a:br>
            <a:r>
              <a:rPr lang="en-US" sz="3200" b="1" dirty="0" smtClean="0">
                <a:solidFill>
                  <a:schemeClr val="bg1"/>
                </a:solidFill>
              </a:rPr>
              <a:t>VILLA GREENS</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GANDIPET</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t>
            </a:r>
            <a:br>
              <a:rPr lang="en-US" sz="1800" b="1" dirty="0" smtClean="0">
                <a:solidFill>
                  <a:schemeClr val="bg1"/>
                </a:solidFill>
              </a:rPr>
            </a:br>
            <a:endParaRPr lang="en-US" sz="1800" dirty="0">
              <a:solidFill>
                <a:schemeClr val="bg1"/>
              </a:solidFill>
            </a:endParaRPr>
          </a:p>
        </p:txBody>
      </p:sp>
      <p:pic>
        <p:nvPicPr>
          <p:cNvPr id="12289" name="Picture 1" descr="C:\Users\GM\Desktop\download (5).jpg"/>
          <p:cNvPicPr>
            <a:picLocks noChangeAspect="1" noChangeArrowheads="1"/>
          </p:cNvPicPr>
          <p:nvPr/>
        </p:nvPicPr>
        <p:blipFill>
          <a:blip r:embed="rId3"/>
          <a:srcRect/>
          <a:stretch>
            <a:fillRect/>
          </a:stretch>
        </p:blipFill>
        <p:spPr bwMode="auto">
          <a:xfrm>
            <a:off x="2971800" y="1752600"/>
            <a:ext cx="26670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290" name="Picture 2" descr="C:\Users\GM\Desktop\download (6).jpg"/>
          <p:cNvPicPr>
            <a:picLocks noChangeAspect="1" noChangeArrowheads="1"/>
          </p:cNvPicPr>
          <p:nvPr/>
        </p:nvPicPr>
        <p:blipFill>
          <a:blip r:embed="rId4"/>
          <a:srcRect/>
          <a:stretch>
            <a:fillRect/>
          </a:stretch>
        </p:blipFill>
        <p:spPr bwMode="auto">
          <a:xfrm>
            <a:off x="5791200" y="1752600"/>
            <a:ext cx="26670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291" name="Picture 3" descr="C:\Users\GM\Desktop\villa-green6.jpg"/>
          <p:cNvPicPr>
            <a:picLocks noChangeAspect="1" noChangeArrowheads="1"/>
          </p:cNvPicPr>
          <p:nvPr/>
        </p:nvPicPr>
        <p:blipFill>
          <a:blip r:embed="rId5"/>
          <a:srcRect/>
          <a:stretch>
            <a:fillRect/>
          </a:stretch>
        </p:blipFill>
        <p:spPr bwMode="auto">
          <a:xfrm>
            <a:off x="2971800" y="3810000"/>
            <a:ext cx="26670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292" name="Picture 4" descr="C:\Users\GM\Desktop\villa-green2.jpg"/>
          <p:cNvPicPr>
            <a:picLocks noChangeAspect="1" noChangeArrowheads="1"/>
          </p:cNvPicPr>
          <p:nvPr/>
        </p:nvPicPr>
        <p:blipFill>
          <a:blip r:embed="rId6"/>
          <a:srcRect/>
          <a:stretch>
            <a:fillRect/>
          </a:stretch>
        </p:blipFill>
        <p:spPr bwMode="auto">
          <a:xfrm>
            <a:off x="5791200" y="3810000"/>
            <a:ext cx="2667000" cy="2057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066800"/>
            <a:ext cx="5486400" cy="3124200"/>
          </a:xfrm>
        </p:spPr>
        <p:txBody>
          <a:bodyPr>
            <a:normAutofit fontScale="90000"/>
          </a:bodyPr>
          <a:lstStyle/>
          <a:p>
            <a:pPr algn="l"/>
            <a:r>
              <a:rPr lang="en-US" sz="3200" b="1" dirty="0" smtClean="0">
                <a:solidFill>
                  <a:schemeClr val="bg1"/>
                </a:solidFill>
              </a:rPr>
              <a:t>GATED COMMUNITY VILLAS</a:t>
            </a:r>
            <a:br>
              <a:rPr lang="en-US" sz="3200" b="1" dirty="0" smtClean="0">
                <a:solidFill>
                  <a:schemeClr val="bg1"/>
                </a:solidFill>
              </a:rPr>
            </a:br>
            <a:r>
              <a:rPr lang="en-US" sz="3200" b="1" dirty="0" smtClean="0">
                <a:solidFill>
                  <a:schemeClr val="bg1"/>
                </a:solidFill>
              </a:rPr>
              <a:t>FREE ZONE (SUPER DELUX VILLAS)</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GANDIPET</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11265" name="Picture 1" descr="C:\Users\GM\Desktop\freezone1.jpg"/>
          <p:cNvPicPr>
            <a:picLocks noChangeAspect="1" noChangeArrowheads="1"/>
          </p:cNvPicPr>
          <p:nvPr/>
        </p:nvPicPr>
        <p:blipFill>
          <a:blip r:embed="rId3"/>
          <a:srcRect/>
          <a:stretch>
            <a:fillRect/>
          </a:stretch>
        </p:blipFill>
        <p:spPr bwMode="auto">
          <a:xfrm>
            <a:off x="2971800" y="2209800"/>
            <a:ext cx="27432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266" name="Picture 2" descr="C:\Users\GM\Desktop\freezone2.jpg"/>
          <p:cNvPicPr>
            <a:picLocks noChangeAspect="1" noChangeArrowheads="1"/>
          </p:cNvPicPr>
          <p:nvPr/>
        </p:nvPicPr>
        <p:blipFill>
          <a:blip r:embed="rId4"/>
          <a:srcRect/>
          <a:stretch>
            <a:fillRect/>
          </a:stretch>
        </p:blipFill>
        <p:spPr bwMode="auto">
          <a:xfrm>
            <a:off x="5867400" y="2209800"/>
            <a:ext cx="27432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267" name="Picture 3" descr="C:\Users\GM\Desktop\freezone5.jpg"/>
          <p:cNvPicPr>
            <a:picLocks noChangeAspect="1" noChangeArrowheads="1"/>
          </p:cNvPicPr>
          <p:nvPr/>
        </p:nvPicPr>
        <p:blipFill>
          <a:blip r:embed="rId5"/>
          <a:srcRect/>
          <a:stretch>
            <a:fillRect/>
          </a:stretch>
        </p:blipFill>
        <p:spPr bwMode="auto">
          <a:xfrm>
            <a:off x="2971800" y="4419600"/>
            <a:ext cx="2743200" cy="1933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269" name="Picture 5" descr="C:\Users\GM\Desktop\freezone4.jpg"/>
          <p:cNvPicPr>
            <a:picLocks noChangeAspect="1" noChangeArrowheads="1"/>
          </p:cNvPicPr>
          <p:nvPr/>
        </p:nvPicPr>
        <p:blipFill>
          <a:blip r:embed="rId6"/>
          <a:srcRect/>
          <a:stretch>
            <a:fillRect/>
          </a:stretch>
        </p:blipFill>
        <p:spPr bwMode="auto">
          <a:xfrm>
            <a:off x="5867400" y="4419600"/>
            <a:ext cx="27432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066800"/>
            <a:ext cx="6019800" cy="2895600"/>
          </a:xfrm>
        </p:spPr>
        <p:txBody>
          <a:bodyPr>
            <a:normAutofit fontScale="90000"/>
          </a:bodyPr>
          <a:lstStyle/>
          <a:p>
            <a:pPr algn="l"/>
            <a:r>
              <a:rPr lang="en-US" sz="3200" b="1" dirty="0" smtClean="0">
                <a:solidFill>
                  <a:schemeClr val="bg1"/>
                </a:solidFill>
              </a:rPr>
              <a:t>GATED COMMUNITY VILLAS</a:t>
            </a:r>
            <a:br>
              <a:rPr lang="en-US" sz="3200" b="1" dirty="0" smtClean="0">
                <a:solidFill>
                  <a:schemeClr val="bg1"/>
                </a:solidFill>
              </a:rPr>
            </a:br>
            <a:r>
              <a:rPr lang="en-US" sz="3200" b="1" dirty="0" smtClean="0">
                <a:solidFill>
                  <a:schemeClr val="bg1"/>
                </a:solidFill>
              </a:rPr>
              <a:t>VILLA SPRINGS &amp; VILLA SPRINGS EAST</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KOWKOOR</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10241" name="Picture 1" descr="C:\Users\GM\Desktop\villa-springs6.jpg"/>
          <p:cNvPicPr>
            <a:picLocks noChangeAspect="1" noChangeArrowheads="1"/>
          </p:cNvPicPr>
          <p:nvPr/>
        </p:nvPicPr>
        <p:blipFill>
          <a:blip r:embed="rId3"/>
          <a:srcRect/>
          <a:stretch>
            <a:fillRect/>
          </a:stretch>
        </p:blipFill>
        <p:spPr bwMode="auto">
          <a:xfrm>
            <a:off x="2819400" y="2209800"/>
            <a:ext cx="2895600" cy="1933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42" name="Picture 2" descr="C:\Users\GM\Desktop\villa-springs-interior4.jpg"/>
          <p:cNvPicPr>
            <a:picLocks noChangeAspect="1" noChangeArrowheads="1"/>
          </p:cNvPicPr>
          <p:nvPr/>
        </p:nvPicPr>
        <p:blipFill>
          <a:blip r:embed="rId4"/>
          <a:srcRect/>
          <a:stretch>
            <a:fillRect/>
          </a:stretch>
        </p:blipFill>
        <p:spPr bwMode="auto">
          <a:xfrm>
            <a:off x="5867400" y="2209800"/>
            <a:ext cx="2895600" cy="1933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43" name="Picture 3" descr="C:\Users\GM\Desktop\villa-springs5.jpg"/>
          <p:cNvPicPr>
            <a:picLocks noChangeAspect="1" noChangeArrowheads="1"/>
          </p:cNvPicPr>
          <p:nvPr/>
        </p:nvPicPr>
        <p:blipFill>
          <a:blip r:embed="rId5"/>
          <a:srcRect/>
          <a:stretch>
            <a:fillRect/>
          </a:stretch>
        </p:blipFill>
        <p:spPr bwMode="auto">
          <a:xfrm>
            <a:off x="2819400" y="4267201"/>
            <a:ext cx="28956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44" name="Picture 4" descr="C:\Users\GM\Desktop\villa-springs3.jpg"/>
          <p:cNvPicPr>
            <a:picLocks noChangeAspect="1" noChangeArrowheads="1"/>
          </p:cNvPicPr>
          <p:nvPr/>
        </p:nvPicPr>
        <p:blipFill>
          <a:blip r:embed="rId6"/>
          <a:srcRect/>
          <a:stretch>
            <a:fillRect/>
          </a:stretch>
        </p:blipFill>
        <p:spPr bwMode="auto">
          <a:xfrm>
            <a:off x="5867400" y="4267200"/>
            <a:ext cx="2895600" cy="1905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600200"/>
            <a:ext cx="4800600" cy="2362200"/>
          </a:xfrm>
        </p:spPr>
        <p:txBody>
          <a:bodyPr>
            <a:normAutofit fontScale="90000"/>
          </a:bodyPr>
          <a:lstStyle/>
          <a:p>
            <a:pPr algn="l"/>
            <a:r>
              <a:rPr lang="en-US" sz="3200" b="1" dirty="0" smtClean="0">
                <a:solidFill>
                  <a:schemeClr val="bg1"/>
                </a:solidFill>
              </a:rPr>
              <a:t>GATED COMMUNITY VILLAS</a:t>
            </a:r>
            <a:br>
              <a:rPr lang="en-US" sz="3200" b="1" dirty="0" smtClean="0">
                <a:solidFill>
                  <a:schemeClr val="bg1"/>
                </a:solidFill>
              </a:rPr>
            </a:br>
            <a:r>
              <a:rPr lang="en-US" sz="3200" b="1" dirty="0" smtClean="0">
                <a:solidFill>
                  <a:schemeClr val="bg1"/>
                </a:solidFill>
              </a:rPr>
              <a:t>VILLA SCAPES</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GANDIPET</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6" name="Content Placeholder 3"/>
          <p:cNvPicPr>
            <a:picLocks noChangeAspect="1" noChangeArrowheads="1"/>
          </p:cNvPicPr>
          <p:nvPr/>
        </p:nvPicPr>
        <p:blipFill>
          <a:blip r:embed="rId3"/>
          <a:srcRect/>
          <a:stretch>
            <a:fillRect/>
          </a:stretch>
        </p:blipFill>
        <p:spPr>
          <a:xfrm>
            <a:off x="2819400" y="1828800"/>
            <a:ext cx="2971800" cy="2133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4"/>
          <p:cNvPicPr>
            <a:picLocks noChangeAspect="1" noChangeArrowheads="1"/>
          </p:cNvPicPr>
          <p:nvPr/>
        </p:nvPicPr>
        <p:blipFill>
          <a:blip r:embed="rId4"/>
          <a:srcRect/>
          <a:stretch>
            <a:fillRect/>
          </a:stretch>
        </p:blipFill>
        <p:spPr bwMode="auto">
          <a:xfrm>
            <a:off x="5943600" y="1828800"/>
            <a:ext cx="2743200" cy="2133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218" name="Picture 2" descr="C:\Users\GM\Desktop\download (7).jpg"/>
          <p:cNvPicPr>
            <a:picLocks noChangeAspect="1" noChangeArrowheads="1"/>
          </p:cNvPicPr>
          <p:nvPr/>
        </p:nvPicPr>
        <p:blipFill>
          <a:blip r:embed="rId5"/>
          <a:srcRect/>
          <a:stretch>
            <a:fillRect/>
          </a:stretch>
        </p:blipFill>
        <p:spPr bwMode="auto">
          <a:xfrm>
            <a:off x="2819400" y="4114800"/>
            <a:ext cx="29718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219" name="Picture 3" descr="C:\Users\GM\Desktop\download (8).jpg"/>
          <p:cNvPicPr>
            <a:picLocks noChangeAspect="1" noChangeArrowheads="1"/>
          </p:cNvPicPr>
          <p:nvPr/>
        </p:nvPicPr>
        <p:blipFill>
          <a:blip r:embed="rId6"/>
          <a:srcRect/>
          <a:stretch>
            <a:fillRect/>
          </a:stretch>
        </p:blipFill>
        <p:spPr bwMode="auto">
          <a:xfrm>
            <a:off x="5943600" y="4114800"/>
            <a:ext cx="27432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772400" cy="4876800"/>
          </a:xfrm>
        </p:spPr>
        <p:txBody>
          <a:bodyPr numCol="1">
            <a:normAutofit fontScale="90000"/>
          </a:bodyPr>
          <a:lstStyle/>
          <a:p>
            <a:pPr algn="l"/>
            <a:r>
              <a:rPr lang="en-US" sz="2200" b="1" u="sng" cap="all" dirty="0" smtClean="0">
                <a:ln w="9000" cmpd="sng">
                  <a:solidFill>
                    <a:schemeClr val="accent4">
                      <a:shade val="50000"/>
                      <a:satMod val="120000"/>
                    </a:schemeClr>
                  </a:solidFill>
                  <a:prstDash val="solid"/>
                </a:ln>
                <a:solidFill>
                  <a:srgbClr val="002060"/>
                </a:solidFill>
                <a:effectLst>
                  <a:reflection blurRad="12700" stA="28000" endPos="45000" dist="1000" dir="5400000" sy="-100000" algn="bl" rotWithShape="0"/>
                </a:effectLst>
              </a:rPr>
              <a:t>Quality Our Hallmark</a:t>
            </a:r>
            <a:r>
              <a:rPr lang="en-US" sz="1600" b="1" dirty="0" smtClean="0">
                <a:solidFill>
                  <a:srgbClr val="0000FF"/>
                </a:solidFill>
              </a:rPr>
              <a:t>.</a:t>
            </a:r>
            <a:br>
              <a:rPr lang="en-US" sz="1600" b="1" dirty="0" smtClean="0">
                <a:solidFill>
                  <a:srgbClr val="0000FF"/>
                </a:solidFill>
              </a:rPr>
            </a:br>
            <a:r>
              <a:rPr lang="en-US" sz="1600" b="1" dirty="0" smtClean="0">
                <a:solidFill>
                  <a:srgbClr val="0000FF"/>
                </a:solidFill>
              </a:rPr>
              <a:t/>
            </a:r>
            <a:br>
              <a:rPr lang="en-US" sz="1600" b="1" dirty="0" smtClean="0">
                <a:solidFill>
                  <a:srgbClr val="0000FF"/>
                </a:solidFill>
              </a:rPr>
            </a:br>
            <a:r>
              <a:rPr lang="en-US" sz="1800" dirty="0" smtClean="0">
                <a:solidFill>
                  <a:schemeClr val="bg1"/>
                </a:solidFill>
              </a:rPr>
              <a:t>N. K. LEASING &amp; CONSTRUCTIONS LTD </a:t>
            </a:r>
            <a:r>
              <a:rPr lang="en-US" sz="1800" dirty="0" smtClean="0">
                <a:solidFill>
                  <a:schemeClr val="bg1"/>
                </a:solidFill>
              </a:rPr>
              <a:t> &amp; GROUP of COMPANIES is </a:t>
            </a:r>
            <a:r>
              <a:rPr lang="en-US" sz="1800" dirty="0" smtClean="0">
                <a:solidFill>
                  <a:schemeClr val="bg1"/>
                </a:solidFill>
              </a:rPr>
              <a:t>the second generation entrepreneur. Today, the </a:t>
            </a:r>
            <a:r>
              <a:rPr lang="en-US" sz="1800" dirty="0" smtClean="0">
                <a:solidFill>
                  <a:schemeClr val="bg1"/>
                </a:solidFill>
              </a:rPr>
              <a:t>group </a:t>
            </a:r>
            <a:r>
              <a:rPr lang="en-US" sz="1800" dirty="0" smtClean="0">
                <a:solidFill>
                  <a:schemeClr val="bg1"/>
                </a:solidFill>
              </a:rPr>
              <a:t>enjoys a strong presence in Hyderabad and has made its position as one </a:t>
            </a:r>
            <a:r>
              <a:rPr lang="en-US" sz="1800" dirty="0" smtClean="0">
                <a:solidFill>
                  <a:schemeClr val="bg1"/>
                </a:solidFill>
              </a:rPr>
              <a:t>among the pioneers of </a:t>
            </a:r>
            <a:r>
              <a:rPr lang="en-US" sz="1800" dirty="0" smtClean="0">
                <a:solidFill>
                  <a:schemeClr val="bg1"/>
                </a:solidFill>
              </a:rPr>
              <a:t>the Building industry. </a:t>
            </a:r>
            <a:br>
              <a:rPr lang="en-US" sz="1800"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dirty="0" smtClean="0">
                <a:solidFill>
                  <a:schemeClr val="bg1"/>
                </a:solidFill>
              </a:rPr>
              <a:t>They </a:t>
            </a:r>
            <a:r>
              <a:rPr lang="en-US" sz="1800" dirty="0" smtClean="0">
                <a:solidFill>
                  <a:schemeClr val="bg1"/>
                </a:solidFill>
              </a:rPr>
              <a:t>have laudable experience in executing both commercial and residential projects in their </a:t>
            </a:r>
            <a:r>
              <a:rPr lang="en-US" sz="1800" dirty="0" smtClean="0">
                <a:solidFill>
                  <a:schemeClr val="bg1"/>
                </a:solidFill>
              </a:rPr>
              <a:t>40 </a:t>
            </a:r>
            <a:r>
              <a:rPr lang="en-US" sz="1800" dirty="0" smtClean="0">
                <a:solidFill>
                  <a:schemeClr val="bg1"/>
                </a:solidFill>
              </a:rPr>
              <a:t>years of industry standing. </a:t>
            </a:r>
            <a:r>
              <a:rPr lang="en-US" sz="1800" dirty="0" smtClean="0">
                <a:solidFill>
                  <a:schemeClr val="bg1"/>
                </a:solidFill>
              </a:rPr>
              <a:t>The </a:t>
            </a:r>
            <a:r>
              <a:rPr lang="en-US" sz="1800" dirty="0" smtClean="0">
                <a:solidFill>
                  <a:schemeClr val="bg1"/>
                </a:solidFill>
              </a:rPr>
              <a:t>systems have been strengthened and new processes have been added. Over the years they have evolved into creators of </a:t>
            </a:r>
            <a:r>
              <a:rPr lang="en-US" sz="1800" dirty="0" smtClean="0">
                <a:solidFill>
                  <a:schemeClr val="bg1"/>
                </a:solidFill>
              </a:rPr>
              <a:t>environment </a:t>
            </a:r>
            <a:r>
              <a:rPr lang="en-US" sz="1800" dirty="0" smtClean="0">
                <a:solidFill>
                  <a:schemeClr val="bg1"/>
                </a:solidFill>
              </a:rPr>
              <a:t>and </a:t>
            </a:r>
            <a:r>
              <a:rPr lang="en-US" sz="1800" dirty="0" smtClean="0">
                <a:solidFill>
                  <a:schemeClr val="bg1"/>
                </a:solidFill>
              </a:rPr>
              <a:t>is not </a:t>
            </a:r>
            <a:r>
              <a:rPr lang="en-US" sz="1800" dirty="0" smtClean="0">
                <a:solidFill>
                  <a:schemeClr val="bg1"/>
                </a:solidFill>
              </a:rPr>
              <a:t>confined to </a:t>
            </a:r>
            <a:r>
              <a:rPr lang="en-US" sz="1800" dirty="0" smtClean="0">
                <a:solidFill>
                  <a:schemeClr val="bg1"/>
                </a:solidFill>
              </a:rPr>
              <a:t>concrete </a:t>
            </a:r>
            <a:r>
              <a:rPr lang="en-US" sz="1800" dirty="0" smtClean="0">
                <a:solidFill>
                  <a:schemeClr val="bg1"/>
                </a:solidFill>
              </a:rPr>
              <a:t>structures. The </a:t>
            </a:r>
            <a:r>
              <a:rPr lang="en-US" sz="1800" dirty="0" smtClean="0">
                <a:solidFill>
                  <a:schemeClr val="bg1"/>
                </a:solidFill>
              </a:rPr>
              <a:t>group</a:t>
            </a:r>
            <a:r>
              <a:rPr lang="en-US" sz="1800" dirty="0" smtClean="0">
                <a:solidFill>
                  <a:schemeClr val="bg1"/>
                </a:solidFill>
              </a:rPr>
              <a:t> </a:t>
            </a:r>
            <a:r>
              <a:rPr lang="en-US" sz="1800" dirty="0" smtClean="0">
                <a:solidFill>
                  <a:schemeClr val="bg1"/>
                </a:solidFill>
              </a:rPr>
              <a:t>and its associates </a:t>
            </a:r>
            <a:r>
              <a:rPr lang="en-US" sz="1800" dirty="0" smtClean="0">
                <a:solidFill>
                  <a:schemeClr val="bg1"/>
                </a:solidFill>
              </a:rPr>
              <a:t>has </a:t>
            </a:r>
            <a:r>
              <a:rPr lang="en-US" sz="1800" dirty="0" smtClean="0">
                <a:solidFill>
                  <a:schemeClr val="bg1"/>
                </a:solidFill>
              </a:rPr>
              <a:t>developed residential and commercial buildings in various prime locations such as </a:t>
            </a:r>
            <a:r>
              <a:rPr lang="en-US" sz="1800" dirty="0" err="1" smtClean="0">
                <a:solidFill>
                  <a:schemeClr val="bg1"/>
                </a:solidFill>
              </a:rPr>
              <a:t>Secunderabad</a:t>
            </a:r>
            <a:r>
              <a:rPr lang="en-US" sz="1800" dirty="0" smtClean="0">
                <a:solidFill>
                  <a:schemeClr val="bg1"/>
                </a:solidFill>
              </a:rPr>
              <a:t>, </a:t>
            </a:r>
            <a:r>
              <a:rPr lang="en-US" sz="1800" dirty="0" err="1" smtClean="0">
                <a:solidFill>
                  <a:schemeClr val="bg1"/>
                </a:solidFill>
              </a:rPr>
              <a:t>Khairatabad</a:t>
            </a:r>
            <a:r>
              <a:rPr lang="en-US" sz="1800" dirty="0" smtClean="0">
                <a:solidFill>
                  <a:schemeClr val="bg1"/>
                </a:solidFill>
              </a:rPr>
              <a:t>, </a:t>
            </a:r>
            <a:r>
              <a:rPr lang="en-US" sz="1800" dirty="0" smtClean="0">
                <a:solidFill>
                  <a:schemeClr val="bg1"/>
                </a:solidFill>
              </a:rPr>
              <a:t> </a:t>
            </a:r>
            <a:r>
              <a:rPr lang="en-US" sz="1800" dirty="0" err="1" smtClean="0">
                <a:solidFill>
                  <a:schemeClr val="bg1"/>
                </a:solidFill>
              </a:rPr>
              <a:t>Gachibowli</a:t>
            </a:r>
            <a:r>
              <a:rPr lang="en-US" sz="1800" dirty="0" smtClean="0">
                <a:solidFill>
                  <a:schemeClr val="bg1"/>
                </a:solidFill>
              </a:rPr>
              <a:t>, Jubilee Hills, </a:t>
            </a:r>
            <a:r>
              <a:rPr lang="en-US" sz="1800" dirty="0" err="1" smtClean="0">
                <a:solidFill>
                  <a:schemeClr val="bg1"/>
                </a:solidFill>
              </a:rPr>
              <a:t>Sainikpuri</a:t>
            </a:r>
            <a:r>
              <a:rPr lang="en-US" sz="1800" dirty="0" smtClean="0">
                <a:solidFill>
                  <a:schemeClr val="bg1"/>
                </a:solidFill>
              </a:rPr>
              <a:t>, </a:t>
            </a:r>
            <a:r>
              <a:rPr lang="en-US" sz="1800" dirty="0" err="1" smtClean="0">
                <a:solidFill>
                  <a:schemeClr val="bg1"/>
                </a:solidFill>
              </a:rPr>
              <a:t>Kowkoor</a:t>
            </a:r>
            <a:r>
              <a:rPr lang="en-US" sz="1800" dirty="0" smtClean="0">
                <a:solidFill>
                  <a:schemeClr val="bg1"/>
                </a:solidFill>
              </a:rPr>
              <a:t> &amp; Gandipet </a:t>
            </a:r>
            <a:r>
              <a:rPr lang="en-US" sz="1800" dirty="0" smtClean="0">
                <a:solidFill>
                  <a:schemeClr val="bg1"/>
                </a:solidFill>
              </a:rPr>
              <a:t>and also presently developing the projects at </a:t>
            </a:r>
            <a:r>
              <a:rPr lang="en-US" sz="1800" dirty="0" err="1" smtClean="0">
                <a:solidFill>
                  <a:schemeClr val="bg1"/>
                </a:solidFill>
              </a:rPr>
              <a:t>Banjara</a:t>
            </a:r>
            <a:r>
              <a:rPr lang="en-US" sz="1800" dirty="0" smtClean="0">
                <a:solidFill>
                  <a:schemeClr val="bg1"/>
                </a:solidFill>
              </a:rPr>
              <a:t> </a:t>
            </a:r>
            <a:r>
              <a:rPr lang="en-US" sz="1800" dirty="0" smtClean="0">
                <a:solidFill>
                  <a:schemeClr val="bg1"/>
                </a:solidFill>
              </a:rPr>
              <a:t>Hills, etc</a:t>
            </a:r>
            <a:r>
              <a:rPr lang="en-US" sz="1800" dirty="0" smtClean="0">
                <a:solidFill>
                  <a:schemeClr val="bg1"/>
                </a:solidFill>
              </a:rPr>
              <a:t>.</a:t>
            </a:r>
            <a:r>
              <a:rPr lang="en-US" sz="1800" b="1" dirty="0" smtClean="0">
                <a:solidFill>
                  <a:schemeClr val="bg1"/>
                </a:solidFill>
              </a:rPr>
              <a:t/>
            </a:r>
            <a:br>
              <a:rPr lang="en-US" sz="1800" b="1" dirty="0" smtClean="0">
                <a:solidFill>
                  <a:schemeClr val="bg1"/>
                </a:solidFill>
              </a:rPr>
            </a:br>
            <a:r>
              <a:rPr lang="en-US" sz="1800" dirty="0" smtClean="0">
                <a:solidFill>
                  <a:schemeClr val="bg1"/>
                </a:solidFill>
              </a:rPr>
              <a:t/>
            </a:r>
            <a:br>
              <a:rPr lang="en-US" sz="1800" dirty="0" smtClean="0">
                <a:solidFill>
                  <a:schemeClr val="bg1"/>
                </a:solidFill>
              </a:rPr>
            </a:br>
            <a:r>
              <a:rPr lang="en-US" sz="1800" dirty="0" smtClean="0">
                <a:solidFill>
                  <a:schemeClr val="bg1"/>
                </a:solidFill>
              </a:rPr>
              <a:t>The success of the </a:t>
            </a:r>
            <a:r>
              <a:rPr lang="en-US" sz="1800" dirty="0" smtClean="0">
                <a:solidFill>
                  <a:schemeClr val="bg1"/>
                </a:solidFill>
              </a:rPr>
              <a:t>group </a:t>
            </a:r>
            <a:r>
              <a:rPr lang="en-US" sz="1800" dirty="0" smtClean="0">
                <a:solidFill>
                  <a:schemeClr val="bg1"/>
                </a:solidFill>
              </a:rPr>
              <a:t>lies in its belief in clear dealings and time-bound execution. Their past ventures are a testimony to this belief. Some of the projects indeed stand out in the map of Hyderabad</a:t>
            </a:r>
            <a:r>
              <a:rPr lang="en-US" sz="1600" dirty="0" smtClean="0">
                <a:solidFill>
                  <a:schemeClr val="bg1"/>
                </a:solidFill>
              </a:rPr>
              <a:t>.</a:t>
            </a:r>
            <a:br>
              <a:rPr lang="en-US" sz="1600" dirty="0" smtClean="0">
                <a:solidFill>
                  <a:schemeClr val="bg1"/>
                </a:solidFill>
              </a:rPr>
            </a:br>
            <a:endParaRPr lang="en-US" sz="1600" dirty="0">
              <a:solidFill>
                <a:schemeClr val="bg1"/>
              </a:solidFill>
            </a:endParaRPr>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8" name="Rectangle 7"/>
          <p:cNvSpPr/>
          <p:nvPr/>
        </p:nvSpPr>
        <p:spPr>
          <a:xfrm>
            <a:off x="304800" y="228600"/>
            <a:ext cx="5410200" cy="707886"/>
          </a:xfrm>
          <a:prstGeom prst="rect">
            <a:avLst/>
          </a:prstGeom>
        </p:spPr>
        <p:txBody>
          <a:bodyPr wrap="square">
            <a:spAutoFit/>
          </a:bodyPr>
          <a:lstStyle/>
          <a:p>
            <a:r>
              <a:rPr lang="en-US" sz="4000" u="sng" spc="600" dirty="0" smtClean="0">
                <a:solidFill>
                  <a:schemeClr val="bg2">
                    <a:lumMod val="75000"/>
                  </a:schemeClr>
                </a:solidFill>
              </a:rPr>
              <a:t>P R O F I L E</a:t>
            </a:r>
            <a:endParaRPr lang="en-US" sz="4000" u="sng" spc="600" dirty="0">
              <a:solidFill>
                <a:schemeClr val="bg2">
                  <a:lumMod val="75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066800"/>
            <a:ext cx="5638800" cy="3200400"/>
          </a:xfrm>
        </p:spPr>
        <p:txBody>
          <a:bodyPr>
            <a:normAutofit fontScale="90000"/>
          </a:bodyPr>
          <a:lstStyle/>
          <a:p>
            <a:pPr algn="l"/>
            <a:r>
              <a:rPr lang="en-US" sz="3200" b="1" dirty="0" smtClean="0">
                <a:solidFill>
                  <a:schemeClr val="bg1"/>
                </a:solidFill>
              </a:rPr>
              <a:t>GATED COMMUNITY VILLAS</a:t>
            </a:r>
            <a:br>
              <a:rPr lang="en-US" sz="3200" b="1" dirty="0" smtClean="0">
                <a:solidFill>
                  <a:schemeClr val="bg1"/>
                </a:solidFill>
              </a:rPr>
            </a:br>
            <a:r>
              <a:rPr lang="en-US" sz="3200" b="1" dirty="0" smtClean="0">
                <a:solidFill>
                  <a:schemeClr val="bg1"/>
                </a:solidFill>
              </a:rPr>
              <a:t>SIGNATURE VILLAS (SUPER DELUX)</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GANDIPET</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8193" name="Picture 1" descr="C:\Users\GM\Desktop\images (1).jpg"/>
          <p:cNvPicPr>
            <a:picLocks noChangeAspect="1" noChangeArrowheads="1"/>
          </p:cNvPicPr>
          <p:nvPr/>
        </p:nvPicPr>
        <p:blipFill>
          <a:blip r:embed="rId3"/>
          <a:srcRect/>
          <a:stretch>
            <a:fillRect/>
          </a:stretch>
        </p:blipFill>
        <p:spPr bwMode="auto">
          <a:xfrm>
            <a:off x="2895600" y="2133600"/>
            <a:ext cx="28956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194" name="Picture 2" descr="C:\Users\GM\Desktop\images (2).jpg"/>
          <p:cNvPicPr>
            <a:picLocks noChangeAspect="1" noChangeArrowheads="1"/>
          </p:cNvPicPr>
          <p:nvPr/>
        </p:nvPicPr>
        <p:blipFill>
          <a:blip r:embed="rId4"/>
          <a:srcRect/>
          <a:stretch>
            <a:fillRect/>
          </a:stretch>
        </p:blipFill>
        <p:spPr bwMode="auto">
          <a:xfrm>
            <a:off x="5943600" y="2133600"/>
            <a:ext cx="26670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195" name="Picture 3" descr="C:\Users\GM\Desktop\signature-villa12-big.jpg"/>
          <p:cNvPicPr>
            <a:picLocks noChangeAspect="1" noChangeArrowheads="1"/>
          </p:cNvPicPr>
          <p:nvPr/>
        </p:nvPicPr>
        <p:blipFill>
          <a:blip r:embed="rId5" cstate="print"/>
          <a:srcRect/>
          <a:stretch>
            <a:fillRect/>
          </a:stretch>
        </p:blipFill>
        <p:spPr bwMode="auto">
          <a:xfrm>
            <a:off x="2895600" y="4191000"/>
            <a:ext cx="28956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197" name="Picture 5" descr="C:\Users\GM\Desktop\signature-villa15-big.jpg"/>
          <p:cNvPicPr>
            <a:picLocks noChangeAspect="1" noChangeArrowheads="1"/>
          </p:cNvPicPr>
          <p:nvPr/>
        </p:nvPicPr>
        <p:blipFill>
          <a:blip r:embed="rId6" cstate="print"/>
          <a:srcRect/>
          <a:stretch>
            <a:fillRect/>
          </a:stretch>
        </p:blipFill>
        <p:spPr bwMode="auto">
          <a:xfrm>
            <a:off x="5943600" y="4191000"/>
            <a:ext cx="2666999"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5029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066800"/>
            <a:ext cx="4648200" cy="3124200"/>
          </a:xfrm>
        </p:spPr>
        <p:txBody>
          <a:bodyPr>
            <a:normAutofit fontScale="90000"/>
          </a:bodyPr>
          <a:lstStyle/>
          <a:p>
            <a:pPr algn="l"/>
            <a:r>
              <a:rPr lang="en-US" sz="3200" b="1" dirty="0" smtClean="0">
                <a:solidFill>
                  <a:schemeClr val="bg1"/>
                </a:solidFill>
              </a:rPr>
              <a:t>GATED COMMUNITY VILLAS</a:t>
            </a:r>
            <a:br>
              <a:rPr lang="en-US" sz="3200" b="1" dirty="0" smtClean="0">
                <a:solidFill>
                  <a:schemeClr val="bg1"/>
                </a:solidFill>
              </a:rPr>
            </a:br>
            <a:r>
              <a:rPr lang="en-US" sz="3200" b="1" dirty="0" smtClean="0">
                <a:solidFill>
                  <a:schemeClr val="bg1"/>
                </a:solidFill>
              </a:rPr>
              <a:t>URBAN VILLAS</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GANDIPET</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4097" name="Picture 1" descr="C:\Users\GM\AppData\Local\Temp\Rar$DRa0.935\WhatsApp Image 2021-03-25 at 3.14.36 PM.jpeg"/>
          <p:cNvPicPr>
            <a:picLocks noChangeAspect="1" noChangeArrowheads="1"/>
          </p:cNvPicPr>
          <p:nvPr/>
        </p:nvPicPr>
        <p:blipFill>
          <a:blip r:embed="rId3"/>
          <a:srcRect/>
          <a:stretch>
            <a:fillRect/>
          </a:stretch>
        </p:blipFill>
        <p:spPr bwMode="auto">
          <a:xfrm>
            <a:off x="2667000" y="2266110"/>
            <a:ext cx="2733675" cy="20201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98" name="Picture 2" descr="C:\Users\GM\AppData\Local\Temp\Rar$DRa0.689\WhatsApp Image 2021-03-25 at 3.14.48 PM.jpeg"/>
          <p:cNvPicPr>
            <a:picLocks noChangeAspect="1" noChangeArrowheads="1"/>
          </p:cNvPicPr>
          <p:nvPr/>
        </p:nvPicPr>
        <p:blipFill>
          <a:blip r:embed="rId4"/>
          <a:srcRect/>
          <a:stretch>
            <a:fillRect/>
          </a:stretch>
        </p:blipFill>
        <p:spPr bwMode="auto">
          <a:xfrm>
            <a:off x="5562600" y="2263942"/>
            <a:ext cx="2819400" cy="2003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99" name="Picture 3" descr="C:\Users\GM\AppData\Local\Temp\Rar$DRa0.223\WhatsApp Image 2021-03-25 at 3.15.13 PM.jpeg"/>
          <p:cNvPicPr>
            <a:picLocks noChangeAspect="1" noChangeArrowheads="1"/>
          </p:cNvPicPr>
          <p:nvPr/>
        </p:nvPicPr>
        <p:blipFill>
          <a:blip r:embed="rId5" cstate="print"/>
          <a:srcRect/>
          <a:stretch>
            <a:fillRect/>
          </a:stretch>
        </p:blipFill>
        <p:spPr bwMode="auto">
          <a:xfrm>
            <a:off x="2667000" y="4419600"/>
            <a:ext cx="27432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00" name="Picture 4" descr="C:\Users\GM\AppData\Local\Temp\Rar$DRa0.522\WhatsApp Image 2021-03-25 at 3.15.24 PM.jpeg"/>
          <p:cNvPicPr>
            <a:picLocks noChangeAspect="1" noChangeArrowheads="1"/>
          </p:cNvPicPr>
          <p:nvPr/>
        </p:nvPicPr>
        <p:blipFill>
          <a:blip r:embed="rId6"/>
          <a:srcRect/>
          <a:stretch>
            <a:fillRect/>
          </a:stretch>
        </p:blipFill>
        <p:spPr bwMode="auto">
          <a:xfrm>
            <a:off x="5562601" y="4419600"/>
            <a:ext cx="2819400" cy="1924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295400"/>
            <a:ext cx="4495800" cy="2895600"/>
          </a:xfrm>
        </p:spPr>
        <p:txBody>
          <a:bodyPr>
            <a:normAutofit fontScale="90000"/>
          </a:bodyPr>
          <a:lstStyle/>
          <a:p>
            <a:pPr algn="l"/>
            <a:r>
              <a:rPr lang="en-US" sz="3200" b="1" dirty="0" smtClean="0">
                <a:solidFill>
                  <a:schemeClr val="bg1"/>
                </a:solidFill>
              </a:rPr>
              <a:t>HOSPITALITY SERVICES</a:t>
            </a:r>
            <a:br>
              <a:rPr lang="en-US" sz="3200" b="1" dirty="0" smtClean="0">
                <a:solidFill>
                  <a:schemeClr val="bg1"/>
                </a:solidFill>
              </a:rPr>
            </a:br>
            <a:r>
              <a:rPr lang="en-US" sz="2200" b="1" dirty="0" smtClean="0">
                <a:solidFill>
                  <a:schemeClr val="bg1"/>
                </a:solidFill>
              </a:rPr>
              <a:t>THE </a:t>
            </a:r>
            <a:r>
              <a:rPr lang="en-US" sz="2200" b="1" dirty="0" smtClean="0">
                <a:solidFill>
                  <a:schemeClr val="bg1"/>
                </a:solidFill>
              </a:rPr>
              <a:t>ADDRESS</a:t>
            </a:r>
            <a:br>
              <a:rPr lang="en-US" sz="2200" b="1" dirty="0" smtClean="0">
                <a:solidFill>
                  <a:schemeClr val="bg1"/>
                </a:solidFill>
              </a:rPr>
            </a:br>
            <a:r>
              <a:rPr lang="en-US" sz="2200" b="1" dirty="0" smtClean="0">
                <a:solidFill>
                  <a:schemeClr val="bg1"/>
                </a:solidFill>
              </a:rPr>
              <a:t>CONVENTIONS &amp; EXIBITIONS</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NARSINGI</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43010" name="Picture 2" descr="C:\Users\GM\Desktop\unnamed.jpg"/>
          <p:cNvPicPr>
            <a:picLocks noChangeAspect="1" noChangeArrowheads="1"/>
          </p:cNvPicPr>
          <p:nvPr/>
        </p:nvPicPr>
        <p:blipFill>
          <a:blip r:embed="rId3"/>
          <a:srcRect/>
          <a:stretch>
            <a:fillRect/>
          </a:stretch>
        </p:blipFill>
        <p:spPr bwMode="auto">
          <a:xfrm>
            <a:off x="3048000" y="2133600"/>
            <a:ext cx="27432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011" name="Picture 3" descr="C:\Users\GM\Desktop\unnamed (1).jpg"/>
          <p:cNvPicPr>
            <a:picLocks noChangeAspect="1" noChangeArrowheads="1"/>
          </p:cNvPicPr>
          <p:nvPr/>
        </p:nvPicPr>
        <p:blipFill>
          <a:blip r:embed="rId4"/>
          <a:srcRect/>
          <a:stretch>
            <a:fillRect/>
          </a:stretch>
        </p:blipFill>
        <p:spPr bwMode="auto">
          <a:xfrm>
            <a:off x="5943600" y="2133600"/>
            <a:ext cx="26670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012" name="Picture 4" descr="C:\Users\GM\Desktop\unnamed (2).jpg"/>
          <p:cNvPicPr>
            <a:picLocks noChangeAspect="1" noChangeArrowheads="1"/>
          </p:cNvPicPr>
          <p:nvPr/>
        </p:nvPicPr>
        <p:blipFill>
          <a:blip r:embed="rId5"/>
          <a:srcRect/>
          <a:stretch>
            <a:fillRect/>
          </a:stretch>
        </p:blipFill>
        <p:spPr bwMode="auto">
          <a:xfrm>
            <a:off x="3048000" y="4343400"/>
            <a:ext cx="2743200" cy="1981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013" name="Picture 5" descr="C:\Users\GM\Desktop\images (5).jpg"/>
          <p:cNvPicPr>
            <a:picLocks noChangeAspect="1" noChangeArrowheads="1"/>
          </p:cNvPicPr>
          <p:nvPr/>
        </p:nvPicPr>
        <p:blipFill>
          <a:blip r:embed="rId6"/>
          <a:srcRect/>
          <a:stretch>
            <a:fillRect/>
          </a:stretch>
        </p:blipFill>
        <p:spPr bwMode="auto">
          <a:xfrm>
            <a:off x="5943600" y="4343400"/>
            <a:ext cx="2666999" cy="1981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1"/>
            <a:ext cx="5029200" cy="2286000"/>
          </a:xfrm>
        </p:spPr>
        <p:txBody>
          <a:bodyPr>
            <a:normAutofit fontScale="90000"/>
          </a:bodyPr>
          <a:lstStyle/>
          <a:p>
            <a:pPr algn="l"/>
            <a:r>
              <a:rPr lang="en-US" sz="2400" b="1" dirty="0" smtClean="0">
                <a:solidFill>
                  <a:schemeClr val="bg1"/>
                </a:solidFill>
              </a:rPr>
              <a:t>N.K. Leasing &amp; Constructions Ltd</a:t>
            </a:r>
            <a:r>
              <a:rPr lang="en-US" sz="2400" dirty="0" smtClean="0">
                <a:solidFill>
                  <a:schemeClr val="bg1"/>
                </a:solidFill>
              </a:rPr>
              <a:t/>
            </a:r>
            <a:br>
              <a:rPr lang="en-US" sz="2400" dirty="0" smtClean="0">
                <a:solidFill>
                  <a:schemeClr val="bg1"/>
                </a:solidFill>
              </a:rPr>
            </a:br>
            <a:r>
              <a:rPr lang="en-US" sz="2400" dirty="0" smtClean="0">
                <a:solidFill>
                  <a:schemeClr val="bg1"/>
                </a:solidFill>
              </a:rPr>
              <a:t>R3ZEN,2nd Floor,</a:t>
            </a:r>
            <a:br>
              <a:rPr lang="en-US" sz="2400" dirty="0" smtClean="0">
                <a:solidFill>
                  <a:schemeClr val="bg1"/>
                </a:solidFill>
              </a:rPr>
            </a:br>
            <a:r>
              <a:rPr lang="en-US" sz="2400" dirty="0" smtClean="0">
                <a:solidFill>
                  <a:schemeClr val="bg1"/>
                </a:solidFill>
              </a:rPr>
              <a:t>Plot No.237&amp;238, Sy.No.46,</a:t>
            </a:r>
            <a:br>
              <a:rPr lang="en-US" sz="2400" dirty="0" smtClean="0">
                <a:solidFill>
                  <a:schemeClr val="bg1"/>
                </a:solidFill>
              </a:rPr>
            </a:br>
            <a:r>
              <a:rPr lang="en-US" sz="2400" dirty="0" smtClean="0">
                <a:solidFill>
                  <a:schemeClr val="bg1"/>
                </a:solidFill>
              </a:rPr>
              <a:t>Kavuri Hills, Near D Mart,</a:t>
            </a:r>
            <a:br>
              <a:rPr lang="en-US" sz="2400" dirty="0" smtClean="0">
                <a:solidFill>
                  <a:schemeClr val="bg1"/>
                </a:solidFill>
              </a:rPr>
            </a:br>
            <a:r>
              <a:rPr lang="en-US" sz="2400" dirty="0" smtClean="0">
                <a:solidFill>
                  <a:schemeClr val="bg1"/>
                </a:solidFill>
              </a:rPr>
              <a:t>Madhapur, Hyderabad -500081</a:t>
            </a:r>
            <a:br>
              <a:rPr lang="en-US" sz="2400" dirty="0" smtClean="0">
                <a:solidFill>
                  <a:schemeClr val="bg1"/>
                </a:solidFill>
              </a:rPr>
            </a:br>
            <a:r>
              <a:rPr lang="en-US" sz="2400" dirty="0" smtClean="0">
                <a:solidFill>
                  <a:srgbClr val="000066"/>
                </a:solidFill>
              </a:rPr>
              <a:t>+91 4023115817, +91 4023115818</a:t>
            </a:r>
            <a:r>
              <a:rPr lang="en-US" sz="2400" dirty="0" smtClean="0">
                <a:solidFill>
                  <a:srgbClr val="000066"/>
                </a:solidFill>
              </a:rPr>
              <a:t/>
            </a:r>
            <a:br>
              <a:rPr lang="en-US" sz="2400" dirty="0" smtClean="0">
                <a:solidFill>
                  <a:srgbClr val="000066"/>
                </a:solidFill>
              </a:rPr>
            </a:br>
            <a:r>
              <a:rPr lang="en-US" sz="2400" dirty="0" smtClean="0">
                <a:solidFill>
                  <a:srgbClr val="000066"/>
                </a:solidFill>
              </a:rPr>
              <a:t>www.nklc.in</a:t>
            </a:r>
            <a:endParaRPr lang="en-US" sz="2400" b="1" dirty="0">
              <a:solidFill>
                <a:srgbClr val="000066"/>
              </a:solidFill>
            </a:endParaRPr>
          </a:p>
        </p:txBody>
      </p:sp>
      <p:sp>
        <p:nvSpPr>
          <p:cNvPr id="3" name="Subtitle 2"/>
          <p:cNvSpPr>
            <a:spLocks noGrp="1"/>
          </p:cNvSpPr>
          <p:nvPr>
            <p:ph type="subTitle" idx="1"/>
          </p:nvPr>
        </p:nvSpPr>
        <p:spPr>
          <a:xfrm>
            <a:off x="4953000" y="4876800"/>
            <a:ext cx="2819400" cy="762000"/>
          </a:xfrm>
        </p:spPr>
        <p:txBody>
          <a:bodyPr/>
          <a:lstStyle/>
          <a:p>
            <a:r>
              <a:rPr lang="en-US" b="1" dirty="0" smtClean="0">
                <a:solidFill>
                  <a:schemeClr val="bg1"/>
                </a:solidFill>
              </a:rPr>
              <a:t>THANK YOU</a:t>
            </a:r>
            <a:endParaRPr lang="en-US" b="1" dirty="0">
              <a:solidFill>
                <a:schemeClr val="bg1"/>
              </a:solidFill>
            </a:endParaRPr>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8600"/>
            <a:ext cx="9144000" cy="1219200"/>
          </a:xfrm>
        </p:spPr>
        <p:txBody>
          <a:bodyPr/>
          <a:lstStyle/>
          <a:p>
            <a:r>
              <a:rPr lang="en-US" b="1" dirty="0" smtClean="0">
                <a:solidFill>
                  <a:schemeClr val="bg2">
                    <a:lumMod val="75000"/>
                  </a:schemeClr>
                </a:solidFill>
              </a:rPr>
              <a:t>OUR PORTFOLIO</a:t>
            </a:r>
            <a:endParaRPr lang="en-US" b="1" dirty="0">
              <a:solidFill>
                <a:schemeClr val="bg2">
                  <a:lumMod val="75000"/>
                </a:schemeClr>
              </a:solidFill>
            </a:endParaRPr>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14" name="Bevel 13"/>
          <p:cNvSpPr/>
          <p:nvPr/>
        </p:nvSpPr>
        <p:spPr>
          <a:xfrm>
            <a:off x="1219200" y="1600200"/>
            <a:ext cx="2743200" cy="1828800"/>
          </a:xfrm>
          <a:prstGeom prst="beve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RESIDENTIAL </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apartments &amp; LUXURY VILLAS</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6" name="Bevel 15"/>
          <p:cNvSpPr/>
          <p:nvPr/>
        </p:nvSpPr>
        <p:spPr>
          <a:xfrm>
            <a:off x="4876800" y="1600200"/>
            <a:ext cx="2667000" cy="1828800"/>
          </a:xfrm>
          <a:prstGeom prst="beve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Commercial complex</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7" name="Bevel 16"/>
          <p:cNvSpPr/>
          <p:nvPr/>
        </p:nvSpPr>
        <p:spPr>
          <a:xfrm>
            <a:off x="3048000" y="3886200"/>
            <a:ext cx="2743200" cy="1905000"/>
          </a:xfrm>
          <a:prstGeom prst="beve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Hospitability Conventions &amp; Exhibitions </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centre</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6" name="Rectangle 5"/>
          <p:cNvSpPr/>
          <p:nvPr/>
        </p:nvSpPr>
        <p:spPr>
          <a:xfrm>
            <a:off x="381000" y="1447800"/>
            <a:ext cx="6553200" cy="2800767"/>
          </a:xfrm>
          <a:prstGeom prst="rect">
            <a:avLst/>
          </a:prstGeom>
        </p:spPr>
        <p:txBody>
          <a:bodyPr wrap="square">
            <a:spAutoFit/>
          </a:bodyPr>
          <a:lstStyle/>
          <a:p>
            <a:r>
              <a:rPr lang="en-US" sz="3200" b="1" dirty="0" smtClean="0">
                <a:solidFill>
                  <a:schemeClr val="bg1"/>
                </a:solidFill>
              </a:rPr>
              <a:t>COMMERCIAL COMPLEX</a:t>
            </a:r>
          </a:p>
          <a:p>
            <a:r>
              <a:rPr lang="en-US" b="1" dirty="0" smtClean="0">
                <a:solidFill>
                  <a:schemeClr val="bg1"/>
                </a:solidFill>
              </a:rPr>
              <a:t>at Road No 12, </a:t>
            </a:r>
            <a:r>
              <a:rPr lang="en-US" b="1" dirty="0" err="1" smtClean="0">
                <a:solidFill>
                  <a:schemeClr val="bg1"/>
                </a:solidFill>
              </a:rPr>
              <a:t>Banjara</a:t>
            </a:r>
            <a:r>
              <a:rPr lang="en-US" b="1" dirty="0" smtClean="0">
                <a:solidFill>
                  <a:schemeClr val="bg1"/>
                </a:solidFill>
              </a:rPr>
              <a:t> Hills</a:t>
            </a:r>
          </a:p>
          <a:p>
            <a:endParaRPr lang="en-US" b="1" dirty="0" smtClean="0">
              <a:solidFill>
                <a:schemeClr val="bg1"/>
              </a:solidFill>
            </a:endParaRPr>
          </a:p>
          <a:p>
            <a:endParaRPr lang="en-US" b="1" dirty="0" smtClean="0">
              <a:solidFill>
                <a:schemeClr val="bg1"/>
              </a:solidFill>
            </a:endParaRPr>
          </a:p>
          <a:p>
            <a:endParaRPr lang="en-US" b="1" dirty="0" smtClean="0">
              <a:solidFill>
                <a:schemeClr val="bg1"/>
              </a:solidFill>
            </a:endParaRPr>
          </a:p>
          <a:p>
            <a:endParaRPr lang="en-US" b="1" dirty="0" smtClean="0">
              <a:solidFill>
                <a:schemeClr val="bg1"/>
              </a:solidFill>
            </a:endParaRPr>
          </a:p>
          <a:p>
            <a:endParaRPr lang="en-US" b="1" dirty="0" smtClean="0">
              <a:solidFill>
                <a:schemeClr val="bg1"/>
              </a:solidFill>
            </a:endParaRPr>
          </a:p>
          <a:p>
            <a:endParaRPr lang="en-US" b="1" dirty="0" smtClean="0">
              <a:solidFill>
                <a:schemeClr val="bg1"/>
              </a:solidFill>
            </a:endParaRPr>
          </a:p>
          <a:p>
            <a:endParaRPr lang="en-US" b="1" dirty="0" smtClean="0">
              <a:solidFill>
                <a:schemeClr val="bg1"/>
              </a:solidFill>
            </a:endParaRPr>
          </a:p>
        </p:txBody>
      </p:sp>
      <p:pic>
        <p:nvPicPr>
          <p:cNvPr id="7" name="Picture 6" descr="Final Elevation Road no 12.jpeg"/>
          <p:cNvPicPr>
            <a:picLocks noChangeAspect="1"/>
          </p:cNvPicPr>
          <p:nvPr/>
        </p:nvPicPr>
        <p:blipFill>
          <a:blip r:embed="rId3"/>
          <a:stretch>
            <a:fillRect/>
          </a:stretch>
        </p:blipFill>
        <p:spPr>
          <a:xfrm>
            <a:off x="3429000" y="2133600"/>
            <a:ext cx="5334000" cy="3886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3429000" y="6019800"/>
            <a:ext cx="30480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smtClean="0">
                <a:solidFill>
                  <a:schemeClr val="bg2">
                    <a:lumMod val="75000"/>
                  </a:schemeClr>
                </a:solidFill>
              </a:rPr>
              <a:t>Proposed Commercial Complex at Road No 12, </a:t>
            </a:r>
            <a:r>
              <a:rPr lang="en-US" sz="900" b="1" dirty="0" err="1" smtClean="0">
                <a:solidFill>
                  <a:schemeClr val="bg2">
                    <a:lumMod val="75000"/>
                  </a:schemeClr>
                </a:solidFill>
              </a:rPr>
              <a:t>Banjara</a:t>
            </a:r>
            <a:r>
              <a:rPr lang="en-US" sz="900" b="1" dirty="0" smtClean="0">
                <a:solidFill>
                  <a:schemeClr val="bg2">
                    <a:lumMod val="75000"/>
                  </a:schemeClr>
                </a:solidFill>
              </a:rPr>
              <a:t> </a:t>
            </a:r>
            <a:r>
              <a:rPr lang="en-US" sz="900" b="1" dirty="0" err="1" smtClean="0">
                <a:solidFill>
                  <a:schemeClr val="bg2">
                    <a:lumMod val="75000"/>
                  </a:schemeClr>
                </a:solidFill>
              </a:rPr>
              <a:t>Hiils</a:t>
            </a:r>
            <a:endParaRPr lang="en-US" sz="900" b="1" dirty="0" smtClean="0">
              <a:solidFill>
                <a:schemeClr val="bg2">
                  <a:lumMod val="75000"/>
                </a:schemeClr>
              </a:solidFill>
            </a:endParaRPr>
          </a:p>
        </p:txBody>
      </p:sp>
      <p:sp>
        <p:nvSpPr>
          <p:cNvPr id="11" name="Rounded Rectangle 10"/>
          <p:cNvSpPr/>
          <p:nvPr/>
        </p:nvSpPr>
        <p:spPr>
          <a:xfrm>
            <a:off x="457200" y="0"/>
            <a:ext cx="487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ON GOING </a:t>
            </a:r>
            <a:r>
              <a:rPr lang="en-US" sz="2400" b="1" dirty="0" smtClean="0"/>
              <a:t>PROJECT BY THE GROUP</a:t>
            </a:r>
            <a:endParaRPr lang="en-US" sz="24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066800"/>
            <a:ext cx="6553200" cy="4343400"/>
          </a:xfrm>
        </p:spPr>
        <p:txBody>
          <a:bodyPr>
            <a:normAutofit/>
          </a:bodyPr>
          <a:lstStyle/>
          <a:p>
            <a:pPr algn="l"/>
            <a:r>
              <a:rPr lang="en-US" sz="3200" b="1" dirty="0" smtClean="0">
                <a:solidFill>
                  <a:schemeClr val="bg1"/>
                </a:solidFill>
              </a:rPr>
              <a:t>COMMERCIAL COMPLEX</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Road No 10, Jubilee Hills</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b="1" dirty="0" smtClean="0">
                <a:solidFill>
                  <a:schemeClr val="bg1"/>
                </a:solidFill>
              </a:rPr>
              <a:t/>
            </a:r>
            <a:br>
              <a:rPr lang="en-US" b="1" dirty="0" smtClean="0">
                <a:solidFill>
                  <a:schemeClr val="bg1"/>
                </a:solidFill>
              </a:rPr>
            </a:br>
            <a:endParaRPr lang="en-US" dirty="0"/>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87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ON GOING </a:t>
            </a:r>
            <a:r>
              <a:rPr lang="en-US" sz="2400" b="1" dirty="0" smtClean="0"/>
              <a:t>PROJECT BY THE GROUP</a:t>
            </a:r>
            <a:endParaRPr lang="en-US" sz="2400" b="1" dirty="0"/>
          </a:p>
        </p:txBody>
      </p:sp>
      <p:sp>
        <p:nvSpPr>
          <p:cNvPr id="19458" name="AutoShape 2" descr="Industrial and Commercial Buildings | Anaheim, CA - Official Websit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60" name="AutoShape 4" descr="Industrial and Commercial Buildings | Anaheim, CA - Official Websit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61" name="Picture 5" descr="C:\Users\GM\Desktop\Document.jpg"/>
          <p:cNvPicPr>
            <a:picLocks noChangeAspect="1" noChangeArrowheads="1"/>
          </p:cNvPicPr>
          <p:nvPr/>
        </p:nvPicPr>
        <p:blipFill>
          <a:blip r:embed="rId3" cstate="print"/>
          <a:srcRect/>
          <a:stretch>
            <a:fillRect/>
          </a:stretch>
        </p:blipFill>
        <p:spPr bwMode="auto">
          <a:xfrm>
            <a:off x="3200400" y="2133600"/>
            <a:ext cx="5334000" cy="403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066800"/>
            <a:ext cx="6553200" cy="4343400"/>
          </a:xfrm>
        </p:spPr>
        <p:txBody>
          <a:bodyPr>
            <a:normAutofit/>
          </a:bodyPr>
          <a:lstStyle/>
          <a:p>
            <a:pPr algn="l"/>
            <a:r>
              <a:rPr lang="en-US" sz="3600" b="1" dirty="0" smtClean="0">
                <a:solidFill>
                  <a:schemeClr val="bg1"/>
                </a:solidFill>
              </a:rPr>
              <a:t>FARM LANDS</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a:t>
            </a:r>
            <a:r>
              <a:rPr lang="en-US" sz="1800" b="1" dirty="0" smtClean="0">
                <a:solidFill>
                  <a:schemeClr val="bg1"/>
                </a:solidFill>
              </a:rPr>
              <a:t>BULKAPUR, R.R. DIST</a:t>
            </a: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3600" b="1" dirty="0" smtClean="0">
                <a:solidFill>
                  <a:schemeClr val="bg1"/>
                </a:solidFill>
              </a:rPr>
              <a:t>PLOTTED LANDS</a:t>
            </a: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SHANKERPALLY, R.R. DIST</a:t>
            </a:r>
            <a:r>
              <a:rPr lang="en-US" b="1" dirty="0" smtClean="0">
                <a:solidFill>
                  <a:schemeClr val="bg1"/>
                </a:solidFill>
              </a:rPr>
              <a:t/>
            </a:r>
            <a:br>
              <a:rPr lang="en-US" b="1" dirty="0" smtClean="0">
                <a:solidFill>
                  <a:schemeClr val="bg1"/>
                </a:solidFill>
              </a:rPr>
            </a:br>
            <a:endParaRPr lang="en-US" dirty="0"/>
          </a:p>
        </p:txBody>
      </p:sp>
      <p:pic>
        <p:nvPicPr>
          <p:cNvPr id="2050" name="Picture 2" descr="C:\Users\GM\Desktop\nklc-logo 1.png"/>
          <p:cNvPicPr>
            <a:picLocks noChangeAspect="1" noChangeArrowheads="1"/>
          </p:cNvPicPr>
          <p:nvPr/>
        </p:nvPicPr>
        <p:blipFill>
          <a:blip r:embed="rId3"/>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87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ON GOING </a:t>
            </a:r>
            <a:r>
              <a:rPr lang="en-US" sz="2400" b="1" dirty="0" smtClean="0"/>
              <a:t>PROJECT BY THE GROUP</a:t>
            </a:r>
            <a:endParaRPr lang="en-US" sz="2400" b="1" dirty="0"/>
          </a:p>
        </p:txBody>
      </p:sp>
      <p:graphicFrame>
        <p:nvGraphicFramePr>
          <p:cNvPr id="1026" name="Object 2"/>
          <p:cNvGraphicFramePr>
            <a:graphicFrameLocks noChangeAspect="1"/>
          </p:cNvGraphicFramePr>
          <p:nvPr/>
        </p:nvGraphicFramePr>
        <p:xfrm>
          <a:off x="3657600" y="1447800"/>
          <a:ext cx="4800600" cy="2057400"/>
        </p:xfrm>
        <a:graphic>
          <a:graphicData uri="http://schemas.openxmlformats.org/presentationml/2006/ole">
            <p:oleObj spid="_x0000_s1026" name="Acrobat Document" r:id="rId4" imgW="22707426" imgH="16039993" progId="AcroExch.Document.11">
              <p:embed/>
            </p:oleObj>
          </a:graphicData>
        </a:graphic>
      </p:graphicFrame>
      <p:graphicFrame>
        <p:nvGraphicFramePr>
          <p:cNvPr id="1027" name="Object 3"/>
          <p:cNvGraphicFramePr>
            <a:graphicFrameLocks noChangeAspect="1"/>
          </p:cNvGraphicFramePr>
          <p:nvPr/>
        </p:nvGraphicFramePr>
        <p:xfrm>
          <a:off x="3657600" y="3733800"/>
          <a:ext cx="4838700" cy="2286000"/>
        </p:xfrm>
        <a:graphic>
          <a:graphicData uri="http://schemas.openxmlformats.org/presentationml/2006/ole">
            <p:oleObj spid="_x0000_s1027" name="Acrobat Document" r:id="rId5" imgW="22707426" imgH="16039993" progId="AcroExch.Document.11">
              <p:embed/>
            </p:oleObj>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295400"/>
            <a:ext cx="6553200" cy="4267200"/>
          </a:xfrm>
        </p:spPr>
        <p:txBody>
          <a:bodyPr>
            <a:normAutofit fontScale="90000"/>
          </a:bodyPr>
          <a:lstStyle/>
          <a:p>
            <a:pPr algn="l"/>
            <a:r>
              <a:rPr lang="en-US" sz="3200" b="1" dirty="0" smtClean="0">
                <a:solidFill>
                  <a:schemeClr val="bg1"/>
                </a:solidFill>
              </a:rPr>
              <a:t>COMMERCIAL COMPLEX</a:t>
            </a:r>
            <a:br>
              <a:rPr lang="en-US" sz="3200" b="1" dirty="0" smtClean="0">
                <a:solidFill>
                  <a:schemeClr val="bg1"/>
                </a:solidFill>
              </a:rPr>
            </a:br>
            <a:r>
              <a:rPr lang="en-US" sz="3200" b="1" dirty="0" smtClean="0">
                <a:solidFill>
                  <a:schemeClr val="bg1"/>
                </a:solidFill>
              </a:rPr>
              <a:t>PARKVIEW EDIFICE</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a:t>
            </a:r>
            <a:r>
              <a:rPr lang="en-US" sz="1800" b="1" dirty="0" err="1" smtClean="0">
                <a:solidFill>
                  <a:schemeClr val="bg1"/>
                </a:solidFill>
              </a:rPr>
              <a:t>Nandagiri</a:t>
            </a:r>
            <a:r>
              <a:rPr lang="en-US" sz="1800" b="1" dirty="0" smtClean="0">
                <a:solidFill>
                  <a:schemeClr val="bg1"/>
                </a:solidFill>
              </a:rPr>
              <a:t> Hills, Jubilee Hills</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dirty="0"/>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5257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pic>
        <p:nvPicPr>
          <p:cNvPr id="6" name="Picture 5" descr="Parkview Edifice Bldg Image 2020.jpeg"/>
          <p:cNvPicPr>
            <a:picLocks noChangeAspect="1"/>
          </p:cNvPicPr>
          <p:nvPr/>
        </p:nvPicPr>
        <p:blipFill>
          <a:blip r:embed="rId3"/>
          <a:stretch>
            <a:fillRect/>
          </a:stretch>
        </p:blipFill>
        <p:spPr>
          <a:xfrm>
            <a:off x="3594946" y="2133600"/>
            <a:ext cx="5295053" cy="403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3581400" y="6172200"/>
            <a:ext cx="26670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smtClean="0">
                <a:solidFill>
                  <a:schemeClr val="bg2">
                    <a:lumMod val="75000"/>
                  </a:schemeClr>
                </a:solidFill>
              </a:rPr>
              <a:t>PARKVIEW EDIFICE at </a:t>
            </a:r>
            <a:r>
              <a:rPr lang="en-US" sz="900" b="1" dirty="0" err="1" smtClean="0">
                <a:solidFill>
                  <a:schemeClr val="bg2">
                    <a:lumMod val="75000"/>
                  </a:schemeClr>
                </a:solidFill>
              </a:rPr>
              <a:t>Nandagiri</a:t>
            </a:r>
            <a:r>
              <a:rPr lang="en-US" sz="900" b="1" dirty="0" smtClean="0">
                <a:solidFill>
                  <a:schemeClr val="bg2">
                    <a:lumMod val="75000"/>
                  </a:schemeClr>
                </a:solidFill>
              </a:rPr>
              <a:t> Hills, Jubilee </a:t>
            </a:r>
            <a:r>
              <a:rPr lang="en-US" sz="900" b="1" dirty="0" err="1" smtClean="0">
                <a:solidFill>
                  <a:schemeClr val="bg2">
                    <a:lumMod val="75000"/>
                  </a:schemeClr>
                </a:solidFill>
              </a:rPr>
              <a:t>Hiils</a:t>
            </a:r>
            <a:endParaRPr lang="en-US" sz="900" b="1" dirty="0" smtClean="0">
              <a:solidFill>
                <a:schemeClr val="bg2">
                  <a:lumMod val="75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219200"/>
            <a:ext cx="4191000" cy="2895600"/>
          </a:xfrm>
        </p:spPr>
        <p:txBody>
          <a:bodyPr>
            <a:normAutofit fontScale="90000"/>
          </a:bodyPr>
          <a:lstStyle/>
          <a:p>
            <a:pPr algn="l"/>
            <a:r>
              <a:rPr lang="en-US" sz="3200" b="1" dirty="0" smtClean="0">
                <a:solidFill>
                  <a:schemeClr val="bg1"/>
                </a:solidFill>
              </a:rPr>
              <a:t>COMMERCIAL COMPLEX</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Road No 45, Jubilee Hills</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7" name="TextBox 6"/>
          <p:cNvSpPr txBox="1"/>
          <p:nvPr/>
        </p:nvSpPr>
        <p:spPr>
          <a:xfrm>
            <a:off x="3886200" y="6096000"/>
            <a:ext cx="26670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smtClean="0">
                <a:solidFill>
                  <a:schemeClr val="bg2">
                    <a:lumMod val="75000"/>
                  </a:schemeClr>
                </a:solidFill>
              </a:rPr>
              <a:t>Commercial Complex at Road No 45, Jubilee </a:t>
            </a:r>
            <a:r>
              <a:rPr lang="en-US" sz="900" b="1" dirty="0" err="1" smtClean="0">
                <a:solidFill>
                  <a:schemeClr val="bg2">
                    <a:lumMod val="75000"/>
                  </a:schemeClr>
                </a:solidFill>
              </a:rPr>
              <a:t>Hiils</a:t>
            </a:r>
            <a:endParaRPr lang="en-US" sz="900" b="1" dirty="0" smtClean="0">
              <a:solidFill>
                <a:schemeClr val="bg2">
                  <a:lumMod val="75000"/>
                </a:schemeClr>
              </a:solidFill>
            </a:endParaRPr>
          </a:p>
        </p:txBody>
      </p:sp>
      <p:pic>
        <p:nvPicPr>
          <p:cNvPr id="8" name="Picture 7" descr="Fornt Elevation.jpg"/>
          <p:cNvPicPr>
            <a:picLocks noChangeAspect="1"/>
          </p:cNvPicPr>
          <p:nvPr/>
        </p:nvPicPr>
        <p:blipFill>
          <a:blip r:embed="rId3" cstate="print"/>
          <a:stretch>
            <a:fillRect/>
          </a:stretch>
        </p:blipFill>
        <p:spPr>
          <a:xfrm>
            <a:off x="3886200" y="1828800"/>
            <a:ext cx="4572000" cy="426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ounded Rectangle 8"/>
          <p:cNvSpPr/>
          <p:nvPr/>
        </p:nvSpPr>
        <p:spPr>
          <a:xfrm>
            <a:off x="457200" y="0"/>
            <a:ext cx="5257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M\Desktop\nklc-logo 1.png"/>
          <p:cNvPicPr>
            <a:picLocks noChangeAspect="1" noChangeArrowheads="1"/>
          </p:cNvPicPr>
          <p:nvPr/>
        </p:nvPicPr>
        <p:blipFill>
          <a:blip r:embed="rId2"/>
          <a:srcRect/>
          <a:stretch>
            <a:fillRect/>
          </a:stretch>
        </p:blipFill>
        <p:spPr bwMode="auto">
          <a:xfrm>
            <a:off x="6934200" y="228600"/>
            <a:ext cx="2000250" cy="742950"/>
          </a:xfrm>
          <a:prstGeom prst="rect">
            <a:avLst/>
          </a:prstGeom>
          <a:noFill/>
        </p:spPr>
      </p:pic>
      <p:sp>
        <p:nvSpPr>
          <p:cNvPr id="5" name="Rounded Rectangle 4"/>
          <p:cNvSpPr/>
          <p:nvPr/>
        </p:nvSpPr>
        <p:spPr>
          <a:xfrm>
            <a:off x="457200" y="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a:t>
            </a:r>
            <a:r>
              <a:rPr lang="en-US" sz="2400" b="1" dirty="0" smtClean="0"/>
              <a:t>COMPLETED BY THE GROUP</a:t>
            </a:r>
            <a:endParaRPr lang="en-US" sz="2400" b="1" dirty="0"/>
          </a:p>
        </p:txBody>
      </p:sp>
      <p:sp>
        <p:nvSpPr>
          <p:cNvPr id="4" name="Title 1"/>
          <p:cNvSpPr>
            <a:spLocks noGrp="1"/>
          </p:cNvSpPr>
          <p:nvPr>
            <p:ph type="ctrTitle"/>
          </p:nvPr>
        </p:nvSpPr>
        <p:spPr>
          <a:xfrm>
            <a:off x="381000" y="1371600"/>
            <a:ext cx="4114800" cy="2667000"/>
          </a:xfrm>
        </p:spPr>
        <p:txBody>
          <a:bodyPr>
            <a:normAutofit fontScale="90000"/>
          </a:bodyPr>
          <a:lstStyle/>
          <a:p>
            <a:pPr algn="l"/>
            <a:r>
              <a:rPr lang="en-US" sz="3200" b="1" dirty="0" smtClean="0">
                <a:solidFill>
                  <a:schemeClr val="bg1"/>
                </a:solidFill>
              </a:rPr>
              <a:t>COMMERCIAL COMPLEX</a:t>
            </a:r>
            <a:br>
              <a:rPr lang="en-US" sz="3200" b="1" dirty="0" smtClean="0">
                <a:solidFill>
                  <a:schemeClr val="bg1"/>
                </a:solidFill>
              </a:rPr>
            </a:br>
            <a:r>
              <a:rPr lang="en-US" sz="3200" b="1" dirty="0" smtClean="0">
                <a:solidFill>
                  <a:schemeClr val="bg1"/>
                </a:solidFill>
              </a:rPr>
              <a:t>BANJARA EDIFICE</a:t>
            </a:r>
            <a:r>
              <a:rPr lang="en-US" sz="2000" b="1" dirty="0" smtClean="0">
                <a:solidFill>
                  <a:schemeClr val="bg1"/>
                </a:solidFill>
              </a:rPr>
              <a:t/>
            </a:r>
            <a:br>
              <a:rPr lang="en-US" sz="2000" b="1" dirty="0" smtClean="0">
                <a:solidFill>
                  <a:schemeClr val="bg1"/>
                </a:solidFill>
              </a:rPr>
            </a:br>
            <a:r>
              <a:rPr lang="en-US" sz="1800" b="1" dirty="0" smtClean="0">
                <a:solidFill>
                  <a:schemeClr val="bg1"/>
                </a:solidFill>
              </a:rPr>
              <a:t>at Road No 12, </a:t>
            </a:r>
            <a:r>
              <a:rPr lang="en-US" sz="1800" b="1" dirty="0" err="1" smtClean="0">
                <a:solidFill>
                  <a:schemeClr val="bg1"/>
                </a:solidFill>
              </a:rPr>
              <a:t>Banjara</a:t>
            </a:r>
            <a:r>
              <a:rPr lang="en-US" sz="1800" b="1" dirty="0" smtClean="0">
                <a:solidFill>
                  <a:schemeClr val="bg1"/>
                </a:solidFill>
              </a:rPr>
              <a:t> Hills</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t>
            </a:r>
            <a:r>
              <a:rPr lang="en-US" sz="1800" b="1" dirty="0" smtClean="0">
                <a:solidFill>
                  <a:schemeClr val="bg1"/>
                </a:solidFill>
              </a:rPr>
              <a:t/>
            </a:r>
            <a:br>
              <a:rPr lang="en-US" sz="1800" b="1" dirty="0" smtClean="0">
                <a:solidFill>
                  <a:schemeClr val="bg1"/>
                </a:solidFill>
              </a:rPr>
            </a:br>
            <a:endParaRPr lang="en-US" sz="1800" dirty="0">
              <a:solidFill>
                <a:schemeClr val="bg1"/>
              </a:solidFill>
            </a:endParaRPr>
          </a:p>
        </p:txBody>
      </p:sp>
      <p:sp>
        <p:nvSpPr>
          <p:cNvPr id="7" name="TextBox 6"/>
          <p:cNvSpPr txBox="1"/>
          <p:nvPr/>
        </p:nvSpPr>
        <p:spPr>
          <a:xfrm>
            <a:off x="4495800" y="5029200"/>
            <a:ext cx="2514600" cy="2308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smtClean="0">
                <a:solidFill>
                  <a:schemeClr val="bg2">
                    <a:lumMod val="75000"/>
                  </a:schemeClr>
                </a:solidFill>
              </a:rPr>
              <a:t>BANJARA EDIFICE at Road No 12, </a:t>
            </a:r>
            <a:r>
              <a:rPr lang="en-US" sz="900" b="1" dirty="0" err="1" smtClean="0">
                <a:solidFill>
                  <a:schemeClr val="bg2">
                    <a:lumMod val="75000"/>
                  </a:schemeClr>
                </a:solidFill>
              </a:rPr>
              <a:t>banjara</a:t>
            </a:r>
            <a:r>
              <a:rPr lang="en-US" sz="900" b="1" dirty="0" smtClean="0">
                <a:solidFill>
                  <a:schemeClr val="bg2">
                    <a:lumMod val="75000"/>
                  </a:schemeClr>
                </a:solidFill>
              </a:rPr>
              <a:t> </a:t>
            </a:r>
            <a:r>
              <a:rPr lang="en-US" sz="900" b="1" dirty="0" err="1" smtClean="0">
                <a:solidFill>
                  <a:schemeClr val="bg2">
                    <a:lumMod val="75000"/>
                  </a:schemeClr>
                </a:solidFill>
              </a:rPr>
              <a:t>Hiils</a:t>
            </a:r>
            <a:endParaRPr lang="en-US" sz="900" b="1" dirty="0" smtClean="0">
              <a:solidFill>
                <a:schemeClr val="bg2">
                  <a:lumMod val="75000"/>
                </a:schemeClr>
              </a:solidFill>
            </a:endParaRPr>
          </a:p>
        </p:txBody>
      </p:sp>
      <p:pic>
        <p:nvPicPr>
          <p:cNvPr id="3074" name="Picture 2" descr="C:\Users\GM\Desktop\blacgold-luxury-cars-showroom-banjarahills1.jpg"/>
          <p:cNvPicPr>
            <a:picLocks noChangeAspect="1" noChangeArrowheads="1"/>
          </p:cNvPicPr>
          <p:nvPr/>
        </p:nvPicPr>
        <p:blipFill>
          <a:blip r:embed="rId3"/>
          <a:srcRect/>
          <a:stretch>
            <a:fillRect/>
          </a:stretch>
        </p:blipFill>
        <p:spPr bwMode="auto">
          <a:xfrm>
            <a:off x="3429000" y="1905000"/>
            <a:ext cx="5181600" cy="381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algn="ctr">
          <a:defRPr b="1" dirty="0" smtClean="0">
            <a:solidFill>
              <a:schemeClr val="bg2">
                <a:lumMod val="75000"/>
              </a:schemeClr>
            </a:solidFill>
          </a:defRPr>
        </a:defPPr>
      </a:lstStyle>
      <a:style>
        <a:lnRef idx="2">
          <a:schemeClr val="dk1"/>
        </a:lnRef>
        <a:fillRef idx="1">
          <a:schemeClr val="lt1"/>
        </a:fillRef>
        <a:effectRef idx="0">
          <a:schemeClr val="dk1"/>
        </a:effectRef>
        <a:fontRef idx="minor">
          <a:schemeClr val="dk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894</TotalTime>
  <Words>219</Words>
  <Application>Microsoft Office PowerPoint</Application>
  <PresentationFormat>On-screen Show (4:3)</PresentationFormat>
  <Paragraphs>57</Paragraphs>
  <Slides>23</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5" baseType="lpstr">
      <vt:lpstr>Office Theme</vt:lpstr>
      <vt:lpstr>Adobe Acrobat Document</vt:lpstr>
      <vt:lpstr>Slide 1</vt:lpstr>
      <vt:lpstr>Quality Our Hallmark.  N. K. LEASING &amp; CONSTRUCTIONS LTD  &amp; GROUP of COMPANIES is the second generation entrepreneur. Today, the group enjoys a strong presence in Hyderabad and has made its position as one among the pioneers of the Building industry.   They have laudable experience in executing both commercial and residential projects in their 40 years of industry standing. The systems have been strengthened and new processes have been added. Over the years they have evolved into creators of environment and is not confined to concrete structures. The group and its associates has developed residential and commercial buildings in various prime locations such as Secunderabad, Khairatabad,  Gachibowli, Jubilee Hills, Sainikpuri, Kowkoor &amp; Gandipet and also presently developing the projects at Banjara Hills, etc.  The success of the group lies in its belief in clear dealings and time-bound execution. Their past ventures are a testimony to this belief. Some of the projects indeed stand out in the map of Hyderabad. </vt:lpstr>
      <vt:lpstr>OUR PORTFOLIO</vt:lpstr>
      <vt:lpstr>Slide 4</vt:lpstr>
      <vt:lpstr>COMMERCIAL COMPLEX at Road No 10, Jubilee Hills         </vt:lpstr>
      <vt:lpstr>FARM LANDS at BULKAPUR, R.R. DIST        PLOTTED LANDS SHANKERPALLY, R.R. DIST </vt:lpstr>
      <vt:lpstr>COMMERCIAL COMPLEX PARKVIEW EDIFICE at Nandagiri Hills, Jubilee Hills           </vt:lpstr>
      <vt:lpstr>COMMERCIAL COMPLEX at Road No 45, Jubilee Hills         </vt:lpstr>
      <vt:lpstr>COMMERCIAL COMPLEX BANJARA EDIFICE at Road No 12, Banjara Hills         </vt:lpstr>
      <vt:lpstr>COMMERCIAL COMPLEX CYBER EDIFICE at  GACHIBOWLI         </vt:lpstr>
      <vt:lpstr>COMMERCIAL COMPLEX TARAMANDAL at  IQBAL MINAR CIRCLE, SAIFABAD         </vt:lpstr>
      <vt:lpstr>COMMERCIAL COMPLEX GOLDEN EDIFICE at  KHAIRTABAD X ROADS         </vt:lpstr>
      <vt:lpstr>COMMERCIAL COMPLEX SURYALOK at  GUNFOUNDRY, ABIDS        </vt:lpstr>
      <vt:lpstr>RESIDENTIAL COMPLEX VILLA HIEGHTS at  BEGUMPET         </vt:lpstr>
      <vt:lpstr> GATED COMMUNITY VILLAS QUITE LANDS at  GACHIBOWLI          </vt:lpstr>
      <vt:lpstr>GATED COMMUNITY VILLAS VILLA GREENS at  GANDIPET         </vt:lpstr>
      <vt:lpstr>GATED COMMUNITY VILLAS FREE ZONE (SUPER DELUX VILLAS) at  GANDIPET        </vt:lpstr>
      <vt:lpstr>GATED COMMUNITY VILLAS VILLA SPRINGS &amp; VILLA SPRINGS EAST at  KOWKOOR       </vt:lpstr>
      <vt:lpstr>GATED COMMUNITY VILLAS VILLA SCAPES at  GANDIPET        </vt:lpstr>
      <vt:lpstr>GATED COMMUNITY VILLAS SIGNATURE VILLAS (SUPER DELUX) at  GANDIPET        </vt:lpstr>
      <vt:lpstr>GATED COMMUNITY VILLAS URBAN VILLAS at  GANDIPET       </vt:lpstr>
      <vt:lpstr>HOSPITALITY SERVICES THE ADDRESS CONVENTIONS &amp; EXIBITIONS at  NARSINGI         </vt:lpstr>
      <vt:lpstr>N.K. Leasing &amp; Constructions Ltd R3ZEN,2nd Floor, Plot No.237&amp;238, Sy.No.46, Kavuri Hills, Near D Mart, Madhapur, Hyderabad -500081 +91 4023115817, +91 4023115818 www.nklc.in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GM</dc:creator>
  <cp:lastModifiedBy>GM</cp:lastModifiedBy>
  <cp:revision>180</cp:revision>
  <dcterms:created xsi:type="dcterms:W3CDTF">2006-08-16T00:00:00Z</dcterms:created>
  <dcterms:modified xsi:type="dcterms:W3CDTF">2021-03-25T09:52:31Z</dcterms:modified>
</cp:coreProperties>
</file>